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Default Extension="mp4" ContentType="video/mp4"/>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346" r:id="rId2"/>
    <p:sldId id="297" r:id="rId3"/>
    <p:sldId id="298" r:id="rId4"/>
    <p:sldId id="301" r:id="rId5"/>
    <p:sldId id="299" r:id="rId6"/>
    <p:sldId id="295" r:id="rId7"/>
    <p:sldId id="323" r:id="rId8"/>
    <p:sldId id="314" r:id="rId9"/>
    <p:sldId id="319" r:id="rId10"/>
    <p:sldId id="320" r:id="rId11"/>
    <p:sldId id="284" r:id="rId12"/>
    <p:sldId id="315" r:id="rId13"/>
    <p:sldId id="353" r:id="rId14"/>
    <p:sldId id="347" r:id="rId15"/>
    <p:sldId id="282" r:id="rId16"/>
    <p:sldId id="316" r:id="rId17"/>
    <p:sldId id="269" r:id="rId18"/>
    <p:sldId id="271" r:id="rId19"/>
    <p:sldId id="312" r:id="rId20"/>
    <p:sldId id="273" r:id="rId21"/>
    <p:sldId id="262" r:id="rId22"/>
    <p:sldId id="276" r:id="rId23"/>
    <p:sldId id="277" r:id="rId24"/>
    <p:sldId id="272" r:id="rId25"/>
    <p:sldId id="313" r:id="rId26"/>
    <p:sldId id="307" r:id="rId27"/>
    <p:sldId id="339" r:id="rId28"/>
    <p:sldId id="303" r:id="rId29"/>
    <p:sldId id="302" r:id="rId30"/>
    <p:sldId id="383" r:id="rId31"/>
    <p:sldId id="340" r:id="rId32"/>
    <p:sldId id="341" r:id="rId33"/>
    <p:sldId id="337" r:id="rId34"/>
    <p:sldId id="310" r:id="rId35"/>
    <p:sldId id="311" r:id="rId36"/>
    <p:sldId id="309" r:id="rId37"/>
    <p:sldId id="335" r:id="rId38"/>
    <p:sldId id="336" r:id="rId39"/>
    <p:sldId id="338" r:id="rId40"/>
    <p:sldId id="342" r:id="rId41"/>
    <p:sldId id="376" r:id="rId42"/>
    <p:sldId id="344" r:id="rId43"/>
    <p:sldId id="296" r:id="rId44"/>
    <p:sldId id="324" r:id="rId45"/>
    <p:sldId id="325" r:id="rId46"/>
    <p:sldId id="326" r:id="rId47"/>
    <p:sldId id="332" r:id="rId48"/>
    <p:sldId id="328" r:id="rId49"/>
    <p:sldId id="329" r:id="rId50"/>
    <p:sldId id="330" r:id="rId51"/>
    <p:sldId id="385" r:id="rId52"/>
    <p:sldId id="334" r:id="rId53"/>
    <p:sldId id="304" r:id="rId54"/>
    <p:sldId id="305" r:id="rId55"/>
    <p:sldId id="361" r:id="rId56"/>
    <p:sldId id="360" r:id="rId57"/>
    <p:sldId id="372" r:id="rId58"/>
    <p:sldId id="343" r:id="rId59"/>
    <p:sldId id="380" r:id="rId60"/>
    <p:sldId id="384" r:id="rId61"/>
    <p:sldId id="386" r:id="rId62"/>
    <p:sldId id="367" r:id="rId63"/>
    <p:sldId id="287" r:id="rId64"/>
    <p:sldId id="362" r:id="rId65"/>
    <p:sldId id="348" r:id="rId66"/>
    <p:sldId id="349" r:id="rId67"/>
    <p:sldId id="331" r:id="rId68"/>
    <p:sldId id="290" r:id="rId69"/>
    <p:sldId id="345" r:id="rId70"/>
    <p:sldId id="317" r:id="rId71"/>
    <p:sldId id="379" r:id="rId72"/>
    <p:sldId id="368" r:id="rId73"/>
    <p:sldId id="369" r:id="rId7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l Sener" initials="AS" lastIdx="6" clrIdx="0">
    <p:extLst>
      <p:ext uri="{19B8F6BF-5375-455C-9EA6-DF929625EA0E}">
        <p15:presenceInfo xmlns:p15="http://schemas.microsoft.com/office/powerpoint/2012/main" xmlns="" userId="S-1-5-21-3378924584-2267847585-3061742807-4647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87312" autoAdjust="0"/>
  </p:normalViewPr>
  <p:slideViewPr>
    <p:cSldViewPr snapToGrid="0">
      <p:cViewPr varScale="1">
        <p:scale>
          <a:sx n="101" d="100"/>
          <a:sy n="101" d="100"/>
        </p:scale>
        <p:origin x="-810"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6" d="100"/>
          <a:sy n="56" d="100"/>
        </p:scale>
        <p:origin x="3230" y="38"/>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26T01:06:55.035" idx="6">
    <p:pos x="7428" y="3626"/>
    <p:text>We have to check this slide!!!</p:text>
    <p:extLst>
      <p:ext uri="{C676402C-5697-4E1C-873F-D02D1690AC5C}">
        <p15:threadingInfo xmlns:p15="http://schemas.microsoft.com/office/powerpoint/2012/main" xmlns=""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28988E45-63EC-456C-871D-B02B95D6C434}" type="datetimeFigureOut">
              <a:rPr lang="en-US" smtClean="0"/>
              <a:pPr/>
              <a:t>2/26/2021</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6CA27B42-00EF-4A07-BCB3-10C6E40CF6CB}" type="slidenum">
              <a:rPr lang="en-US" smtClean="0"/>
              <a:pPr/>
              <a:t>‹#›</a:t>
            </a:fld>
            <a:endParaRPr lang="en-US"/>
          </a:p>
        </p:txBody>
      </p:sp>
    </p:spTree>
    <p:extLst>
      <p:ext uri="{BB962C8B-B14F-4D97-AF65-F5344CB8AC3E}">
        <p14:creationId xmlns:p14="http://schemas.microsoft.com/office/powerpoint/2010/main" xmlns="" val="1982191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rise.cs.berkeley.edu/projects/ray/" TargetMode="External"/><Relationship Id="rId3" Type="http://schemas.openxmlformats.org/officeDocument/2006/relationships/hyperlink" Target="https://rise.cs.berkeley.edu/projects/clipper/" TargetMode="External"/><Relationship Id="rId7" Type="http://schemas.openxmlformats.org/officeDocument/2006/relationships/hyperlink" Target="https://spark-summit.org/2016/events/low-latency-execution-for-apache-spark/" TargetMode="External"/><Relationship Id="rId12" Type="http://schemas.openxmlformats.org/officeDocument/2006/relationships/hyperlink" Target="https://github.com/ucbrise/opaque"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github.com/amplab/drizzle-spark" TargetMode="External"/><Relationship Id="rId11" Type="http://schemas.openxmlformats.org/officeDocument/2006/relationships/hyperlink" Target="https://rise.cs.berkeley.edu/projects/opaque/" TargetMode="External"/><Relationship Id="rId5" Type="http://schemas.openxmlformats.org/officeDocument/2006/relationships/hyperlink" Target="https://rise.cs.berkeley.edu/projects/drizzle/" TargetMode="External"/><Relationship Id="rId10" Type="http://schemas.openxmlformats.org/officeDocument/2006/relationships/hyperlink" Target="http://ray.readthedocs.io/en/latest/index.html" TargetMode="External"/><Relationship Id="rId4" Type="http://schemas.openxmlformats.org/officeDocument/2006/relationships/hyperlink" Target="https://github.com/ucbrise/clipper" TargetMode="External"/><Relationship Id="rId9" Type="http://schemas.openxmlformats.org/officeDocument/2006/relationships/hyperlink" Target="https://github.com/ray-project/ra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coursera.org/learn/big-data-introduction/lecture/7WaCA/programming-models-for-big-data"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books.google.com.tr/books?id=IjgVAgAAQBAJ&amp;pg=PA342&amp;lpg=PA342&amp;dq=MapReduce+Iterative+MapReduce+DAG+programming+models&amp;source=bl&amp;ots=9QQGk-4E1u&amp;sig=C6C2yr0Sx6JJkylnoZKhuwPsfHA&amp;hl=es&amp;sa=X&amp;ved=0ahUKEwiL08W07e3VAhUoDZoKHWNeCFwQ6AEIUzAE" TargetMode="External"/><Relationship Id="rId5" Type="http://schemas.openxmlformats.org/officeDocument/2006/relationships/hyperlink" Target="https://search-proquest-com.ezxy.ie.edu/docview/963530023/citation/7CD0054D04204742PQ/1?accountid=27285" TargetMode="External"/><Relationship Id="rId4" Type="http://schemas.openxmlformats.org/officeDocument/2006/relationships/hyperlink" Target="https://books.google.com.tr/books?id=fPsN9dwCI6IC&amp;pg=PA221&amp;lpg=PA221&amp;dq=MapReduce+Iterative+MapReduce+DAG+programming+models&amp;source=bl&amp;ots=rik3DzZWfr&amp;sig=oWtr59NMH2tBlHqjUrHHOOoT9CM&amp;hl=es&amp;sa=X&amp;ved=0ahUKEwiL08W07e3VAhUoDZoKHWNeCFwQ6AEIeDAI"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sciencedirect.com.ezxy.ie.edu/science/article/pii/B9780128053942000076"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en.wikipedia.org/wiki/Barrier_(computer_science)" TargetMode="External"/><Relationship Id="rId4" Type="http://schemas.openxmlformats.org/officeDocument/2006/relationships/hyperlink" Target="https://en.wikipedia.org/wiki/Thread_(computer_scienc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atabricks.com/blog/2016/07/28/continuous-applications-evolving-streaming-in-apache-spark-2-0.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jaceklaskowski.gitbooks.io/mastering-apache-spark/spark-rdd.html"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jaceklaskowski.gitbooks.io/mastering-apache-spark/spark-dagscheduler.html"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jaceklaskowski.gitbooks.io/mastering-apache-spark/spark-rdd.html"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jaceklaskowski.gitbooks.io/mastering-apache-spark/spark-dagscheduler.html"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people.csail.mit.edu/matei/papers/2012/nsdi_spark.pdf"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people.csail.mit.edu/matei/papers/2012/nsdi_spark.pdf"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people.csail.mit.edu/matei/papers/2012/nsdi_spark.pdf"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Gustafson's_la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a:t>
            </a:fld>
            <a:endParaRPr lang="en-US"/>
          </a:p>
        </p:txBody>
      </p:sp>
    </p:spTree>
    <p:extLst>
      <p:ext uri="{BB962C8B-B14F-4D97-AF65-F5344CB8AC3E}">
        <p14:creationId xmlns:p14="http://schemas.microsoft.com/office/powerpoint/2010/main" xmlns="" val="711130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Video</a:t>
            </a:r>
            <a:r>
              <a:rPr lang="es-ES" baseline="0" dirty="0"/>
              <a:t> </a:t>
            </a:r>
            <a:r>
              <a:rPr lang="es-ES" baseline="0" dirty="0" err="1"/>
              <a:t>Address</a:t>
            </a:r>
            <a:r>
              <a:rPr lang="es-ES" baseline="0" dirty="0"/>
              <a:t>: https://youtu.be/3C0N4rBLNDk </a:t>
            </a:r>
          </a:p>
          <a:p>
            <a:r>
              <a:rPr lang="es-ES" baseline="0" dirty="0" err="1"/>
              <a:t>Analogy</a:t>
            </a:r>
            <a:r>
              <a:rPr lang="es-ES" baseline="0" dirty="0"/>
              <a:t>:</a:t>
            </a:r>
          </a:p>
          <a:p>
            <a:r>
              <a:rPr lang="es-ES" baseline="0" dirty="0"/>
              <a:t>Data: Snow </a:t>
            </a:r>
          </a:p>
          <a:p>
            <a:r>
              <a:rPr lang="es-ES" baseline="0" dirty="0"/>
              <a:t>Each </a:t>
            </a:r>
            <a:r>
              <a:rPr lang="es-ES" baseline="0" dirty="0" err="1"/>
              <a:t>stair</a:t>
            </a:r>
            <a:r>
              <a:rPr lang="es-ES" baseline="0" dirty="0"/>
              <a:t> </a:t>
            </a:r>
            <a:r>
              <a:rPr lang="es-ES" baseline="0" dirty="0" err="1"/>
              <a:t>corresponds</a:t>
            </a:r>
            <a:r>
              <a:rPr lang="es-ES" baseline="0" dirty="0"/>
              <a:t> to </a:t>
            </a:r>
            <a:r>
              <a:rPr lang="es-ES" baseline="0" dirty="0" err="1"/>
              <a:t>different</a:t>
            </a:r>
            <a:r>
              <a:rPr lang="es-ES" baseline="0" dirty="0"/>
              <a:t> </a:t>
            </a:r>
            <a:r>
              <a:rPr lang="es-ES" baseline="0" dirty="0" err="1"/>
              <a:t>subsets</a:t>
            </a:r>
            <a:r>
              <a:rPr lang="es-ES" baseline="0" dirty="0"/>
              <a:t> of data.</a:t>
            </a:r>
          </a:p>
          <a:p>
            <a:r>
              <a:rPr lang="es-ES" baseline="0" dirty="0" err="1"/>
              <a:t>Purpose</a:t>
            </a:r>
            <a:r>
              <a:rPr lang="es-ES" baseline="0" dirty="0"/>
              <a:t>: </a:t>
            </a:r>
            <a:r>
              <a:rPr lang="es-ES" baseline="0" dirty="0" err="1"/>
              <a:t>Removal</a:t>
            </a:r>
            <a:r>
              <a:rPr lang="es-ES" baseline="0" dirty="0"/>
              <a:t> of Snow </a:t>
            </a:r>
            <a:r>
              <a:rPr lang="es-ES" baseline="0" dirty="0" err="1"/>
              <a:t>from</a:t>
            </a:r>
            <a:r>
              <a:rPr lang="es-ES" baseline="0" dirty="0"/>
              <a:t> </a:t>
            </a:r>
            <a:r>
              <a:rPr lang="es-ES" baseline="0" dirty="0" err="1"/>
              <a:t>the</a:t>
            </a:r>
            <a:r>
              <a:rPr lang="es-ES" baseline="0" dirty="0"/>
              <a:t> </a:t>
            </a:r>
            <a:r>
              <a:rPr lang="es-ES" baseline="0" dirty="0" err="1"/>
              <a:t>stairs</a:t>
            </a:r>
            <a:r>
              <a:rPr lang="es-ES" baseline="0" dirty="0"/>
              <a:t>  </a:t>
            </a:r>
          </a:p>
          <a:p>
            <a:r>
              <a:rPr lang="es-ES" baseline="0" dirty="0" err="1"/>
              <a:t>Scarce</a:t>
            </a:r>
            <a:r>
              <a:rPr lang="es-ES" baseline="0" dirty="0"/>
              <a:t> </a:t>
            </a:r>
            <a:r>
              <a:rPr lang="es-ES" baseline="0" dirty="0" err="1"/>
              <a:t>Resources</a:t>
            </a:r>
            <a:r>
              <a:rPr lang="es-ES" baseline="0" dirty="0"/>
              <a:t>: </a:t>
            </a:r>
            <a:r>
              <a:rPr lang="es-ES" baseline="0" dirty="0" err="1"/>
              <a:t>Shovel</a:t>
            </a:r>
            <a:r>
              <a:rPr lang="es-ES" baseline="0" dirty="0"/>
              <a:t> &amp; </a:t>
            </a:r>
            <a:r>
              <a:rPr lang="es-ES" baseline="0" dirty="0" err="1"/>
              <a:t>salt</a:t>
            </a:r>
            <a:r>
              <a:rPr lang="es-ES" baseline="0" dirty="0"/>
              <a:t> </a:t>
            </a:r>
            <a:r>
              <a:rPr lang="es-ES" baseline="0" dirty="0" err="1"/>
              <a:t>jug</a:t>
            </a:r>
            <a:r>
              <a:rPr lang="es-ES" baseline="0" dirty="0"/>
              <a:t> </a:t>
            </a:r>
            <a:r>
              <a:rPr lang="es-ES" baseline="0" dirty="0" err="1"/>
              <a:t>correspond</a:t>
            </a:r>
            <a:r>
              <a:rPr lang="es-ES" baseline="0" dirty="0"/>
              <a:t> to a </a:t>
            </a:r>
            <a:r>
              <a:rPr lang="es-ES" baseline="0" dirty="0" err="1"/>
              <a:t>processor</a:t>
            </a:r>
            <a:r>
              <a:rPr lang="es-ES" baseline="0" dirty="0"/>
              <a:t> and </a:t>
            </a:r>
            <a:r>
              <a:rPr lang="es-ES" baseline="0" dirty="0" err="1"/>
              <a:t>other</a:t>
            </a:r>
            <a:r>
              <a:rPr lang="es-ES" baseline="0" dirty="0"/>
              <a:t> </a:t>
            </a:r>
            <a:r>
              <a:rPr lang="es-ES" baseline="0" dirty="0" err="1"/>
              <a:t>system</a:t>
            </a:r>
            <a:r>
              <a:rPr lang="es-ES" baseline="0" dirty="0"/>
              <a:t> </a:t>
            </a:r>
            <a:r>
              <a:rPr lang="es-ES" baseline="0" dirty="0" err="1"/>
              <a:t>resources</a:t>
            </a:r>
            <a:r>
              <a:rPr lang="es-ES" baseline="0" dirty="0"/>
              <a:t> </a:t>
            </a:r>
            <a:r>
              <a:rPr lang="es-ES" baseline="0" dirty="0" err="1"/>
              <a:t>like</a:t>
            </a:r>
            <a:r>
              <a:rPr lang="es-ES" baseline="0" dirty="0"/>
              <a:t> </a:t>
            </a:r>
            <a:r>
              <a:rPr lang="es-ES" baseline="0" dirty="0" err="1"/>
              <a:t>memory</a:t>
            </a:r>
            <a:r>
              <a:rPr lang="es-ES" baseline="0" dirty="0"/>
              <a:t> </a:t>
            </a:r>
            <a:r>
              <a:rPr lang="es-ES" baseline="0" dirty="0" err="1"/>
              <a:t>which</a:t>
            </a:r>
            <a:r>
              <a:rPr lang="es-ES" baseline="0" dirty="0"/>
              <a:t> are </a:t>
            </a:r>
            <a:r>
              <a:rPr lang="es-ES" baseline="0" dirty="0" err="1"/>
              <a:t>occupied</a:t>
            </a:r>
            <a:r>
              <a:rPr lang="es-ES" baseline="0" dirty="0"/>
              <a:t> </a:t>
            </a:r>
            <a:r>
              <a:rPr lang="es-ES" baseline="0" dirty="0" err="1"/>
              <a:t>during</a:t>
            </a:r>
            <a:r>
              <a:rPr lang="es-ES" baseline="0" dirty="0"/>
              <a:t> a </a:t>
            </a:r>
            <a:r>
              <a:rPr lang="es-ES" baseline="0" dirty="0" err="1"/>
              <a:t>task</a:t>
            </a:r>
            <a:endParaRPr lang="es-ES" baseline="0" dirty="0"/>
          </a:p>
          <a:p>
            <a:r>
              <a:rPr lang="es-ES" baseline="0" dirty="0" err="1"/>
              <a:t>Shovelling</a:t>
            </a:r>
            <a:r>
              <a:rPr lang="es-ES" baseline="0" dirty="0"/>
              <a:t> &amp; </a:t>
            </a:r>
            <a:r>
              <a:rPr lang="es-ES" baseline="0" dirty="0" err="1"/>
              <a:t>Salting</a:t>
            </a:r>
            <a:r>
              <a:rPr lang="es-ES" baseline="0" dirty="0"/>
              <a:t> </a:t>
            </a:r>
            <a:r>
              <a:rPr lang="es-ES" baseline="0" dirty="0" err="1"/>
              <a:t>correspond</a:t>
            </a:r>
            <a:r>
              <a:rPr lang="es-ES" baseline="0" dirty="0"/>
              <a:t> to </a:t>
            </a:r>
            <a:r>
              <a:rPr lang="es-ES" baseline="0" dirty="0" err="1"/>
              <a:t>different</a:t>
            </a:r>
            <a:r>
              <a:rPr lang="es-ES" baseline="0" dirty="0"/>
              <a:t> </a:t>
            </a:r>
            <a:r>
              <a:rPr lang="es-ES" baseline="0" dirty="0" err="1"/>
              <a:t>tasks</a:t>
            </a:r>
            <a:r>
              <a:rPr lang="es-ES" baseline="0" dirty="0"/>
              <a:t> </a:t>
            </a:r>
            <a:r>
              <a:rPr lang="es-ES" baseline="0" dirty="0" err="1"/>
              <a:t>which</a:t>
            </a:r>
            <a:r>
              <a:rPr lang="es-ES" baseline="0" dirty="0"/>
              <a:t> </a:t>
            </a:r>
            <a:r>
              <a:rPr lang="es-ES" baseline="0" dirty="0" err="1"/>
              <a:t>have</a:t>
            </a:r>
            <a:r>
              <a:rPr lang="es-ES" baseline="0" dirty="0"/>
              <a:t> </a:t>
            </a:r>
            <a:r>
              <a:rPr lang="es-ES" baseline="0" dirty="0" err="1"/>
              <a:t>the</a:t>
            </a:r>
            <a:r>
              <a:rPr lang="es-ES" baseline="0" dirty="0"/>
              <a:t> </a:t>
            </a:r>
            <a:r>
              <a:rPr lang="es-ES" baseline="0" dirty="0" err="1"/>
              <a:t>same</a:t>
            </a:r>
            <a:r>
              <a:rPr lang="es-ES" baseline="0" dirty="0"/>
              <a:t> </a:t>
            </a:r>
            <a:r>
              <a:rPr lang="es-ES" baseline="0" dirty="0" err="1"/>
              <a:t>purpose</a:t>
            </a:r>
            <a:r>
              <a:rPr lang="es-ES" baseline="0" dirty="0"/>
              <a:t> to </a:t>
            </a:r>
            <a:r>
              <a:rPr lang="es-ES" baseline="0" dirty="0" err="1"/>
              <a:t>remove</a:t>
            </a:r>
            <a:r>
              <a:rPr lang="es-ES" baseline="0" dirty="0"/>
              <a:t> </a:t>
            </a:r>
            <a:r>
              <a:rPr lang="es-ES" baseline="0" dirty="0" err="1"/>
              <a:t>the</a:t>
            </a:r>
            <a:r>
              <a:rPr lang="es-ES" baseline="0" dirty="0"/>
              <a:t> </a:t>
            </a:r>
            <a:r>
              <a:rPr lang="es-ES" baseline="0" dirty="0" err="1"/>
              <a:t>snow</a:t>
            </a:r>
            <a:r>
              <a:rPr lang="es-ES" baseline="0" dirty="0"/>
              <a:t> </a:t>
            </a:r>
            <a:r>
              <a:rPr lang="es-ES" baseline="0" dirty="0" err="1"/>
              <a:t>from</a:t>
            </a:r>
            <a:r>
              <a:rPr lang="es-ES" baseline="0" dirty="0"/>
              <a:t> </a:t>
            </a:r>
            <a:r>
              <a:rPr lang="es-ES" baseline="0" dirty="0" err="1"/>
              <a:t>the</a:t>
            </a:r>
            <a:r>
              <a:rPr lang="es-ES" baseline="0" dirty="0"/>
              <a:t> </a:t>
            </a:r>
            <a:r>
              <a:rPr lang="es-ES" baseline="0" dirty="0" err="1"/>
              <a:t>stairs</a:t>
            </a:r>
            <a:endParaRPr lang="es-ES" baseline="0" dirty="0"/>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14</a:t>
            </a:fld>
            <a:endParaRPr lang="en-US"/>
          </a:p>
        </p:txBody>
      </p:sp>
    </p:spTree>
    <p:extLst>
      <p:ext uri="{BB962C8B-B14F-4D97-AF65-F5344CB8AC3E}">
        <p14:creationId xmlns:p14="http://schemas.microsoft.com/office/powerpoint/2010/main" xmlns="" val="427370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Task</a:t>
            </a:r>
            <a:r>
              <a:rPr lang="es-ES" baseline="0" dirty="0"/>
              <a:t> </a:t>
            </a:r>
            <a:r>
              <a:rPr lang="es-ES" baseline="0" dirty="0" err="1"/>
              <a:t>Parallelism</a:t>
            </a:r>
            <a:r>
              <a:rPr lang="es-ES" baseline="0" dirty="0"/>
              <a:t> </a:t>
            </a:r>
            <a:r>
              <a:rPr lang="en-US" dirty="0"/>
              <a:t>Example – Several functions on the same data: average, minimum, binary or, geometric mean –</a:t>
            </a:r>
          </a:p>
          <a:p>
            <a:r>
              <a:rPr lang="en-US" dirty="0"/>
              <a:t>Key No dependencies between the tasks, so all can run in parallel </a:t>
            </a:r>
          </a:p>
          <a:p>
            <a:endParaRPr lang="es-ES" dirty="0"/>
          </a:p>
          <a:p>
            <a:r>
              <a:rPr lang="en-US" dirty="0"/>
              <a:t>Data Parallelism</a:t>
            </a:r>
            <a:r>
              <a:rPr lang="en-US" baseline="0" dirty="0"/>
              <a:t> </a:t>
            </a:r>
            <a:r>
              <a:rPr lang="en-US" dirty="0"/>
              <a:t>Example: convert all characters in an array to upper-case – Can divide parts of the data between different tasks and perform the tasks in parallel – </a:t>
            </a:r>
          </a:p>
          <a:p>
            <a:r>
              <a:rPr lang="en-US" dirty="0"/>
              <a:t>Key: no dependencies between the tasks that cause their results to be ordered</a:t>
            </a:r>
          </a:p>
          <a:p>
            <a:endParaRPr lang="es-ES" dirty="0"/>
          </a:p>
          <a:p>
            <a:r>
              <a:rPr lang="es-ES" dirty="0" err="1"/>
              <a:t>Platforms</a:t>
            </a:r>
            <a:r>
              <a:rPr lang="es-ES" baseline="0" dirty="0"/>
              <a:t> </a:t>
            </a:r>
            <a:r>
              <a:rPr lang="es-ES" baseline="0" dirty="0" err="1"/>
              <a:t>according</a:t>
            </a:r>
            <a:r>
              <a:rPr lang="es-ES" baseline="0" dirty="0"/>
              <a:t> to </a:t>
            </a:r>
            <a:r>
              <a:rPr lang="es-ES" baseline="0" dirty="0" err="1"/>
              <a:t>Parallelism</a:t>
            </a:r>
            <a:r>
              <a:rPr lang="es-ES" baseline="0" dirty="0"/>
              <a:t> </a:t>
            </a:r>
            <a:r>
              <a:rPr lang="es-ES" baseline="0" dirty="0" err="1"/>
              <a:t>Pradigms</a:t>
            </a:r>
            <a:r>
              <a:rPr lang="es-ES" baseline="0" dirty="0"/>
              <a:t>:</a:t>
            </a:r>
            <a:endParaRPr lang="es-ES" dirty="0"/>
          </a:p>
          <a:p>
            <a:r>
              <a:rPr lang="en-US" dirty="0"/>
              <a:t>https://books.google.es/books?id=BsreDAAAQBAJ&amp;pg=PA54&amp;lpg=PA54&amp;dq=apache+spark+hybrid+parallelism&amp;source=bl&amp;ots=ZCsZa0hBdY&amp;sig=UO-UOAfVfTuu3WVF86-uPbqDiHw&amp;hl=es&amp;sa=X&amp;ved=0ahUKEwjgofvnhofWAhWIZlAKHbWQDjcQ6AEIMTAB</a:t>
            </a:r>
          </a:p>
          <a:p>
            <a:endParaRPr lang="es-ES" dirty="0"/>
          </a:p>
          <a:p>
            <a:r>
              <a:rPr lang="es-ES" dirty="0" err="1"/>
              <a:t>Hybrid</a:t>
            </a:r>
            <a:r>
              <a:rPr lang="es-ES" dirty="0"/>
              <a:t> </a:t>
            </a:r>
            <a:r>
              <a:rPr lang="es-ES" dirty="0" err="1"/>
              <a:t>Parallelism</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33333"/>
                </a:solidFill>
                <a:latin typeface="Noto Serif"/>
              </a:rPr>
              <a:t>Hybrid parallelism combines more than one type parallelisms in the distributed algorithms. For example, an algorithm may employ vertical data parallelism in the beginning of the algorithm and then it changes the parallelism type to task parallelism in the latter stage of the algorithm.</a:t>
            </a:r>
            <a:endParaRPr lang="en-US" dirty="0"/>
          </a:p>
          <a:p>
            <a:endParaRPr lang="es-ES" dirty="0"/>
          </a:p>
          <a:p>
            <a:r>
              <a:rPr lang="es-ES" dirty="0" err="1"/>
              <a:t>Hybrid</a:t>
            </a:r>
            <a:r>
              <a:rPr lang="es-ES" baseline="0" dirty="0"/>
              <a:t> </a:t>
            </a:r>
            <a:r>
              <a:rPr lang="es-ES" baseline="0" dirty="0" err="1"/>
              <a:t>Parallelism</a:t>
            </a:r>
            <a:r>
              <a:rPr lang="es-ES" baseline="0" dirty="0"/>
              <a:t> </a:t>
            </a:r>
            <a:r>
              <a:rPr lang="es-ES" baseline="0" dirty="0" err="1"/>
              <a:t>Examples</a:t>
            </a:r>
            <a:r>
              <a:rPr lang="es-ES" baseline="0" dirty="0"/>
              <a:t> in </a:t>
            </a:r>
            <a:r>
              <a:rPr lang="es-ES" baseline="0" dirty="0" err="1"/>
              <a:t>Spark</a:t>
            </a:r>
            <a:r>
              <a:rPr lang="es-ES" baseline="0" dirty="0"/>
              <a:t>:</a:t>
            </a:r>
          </a:p>
          <a:p>
            <a:r>
              <a:rPr lang="es-ES" dirty="0"/>
              <a:t>https://www.semanticscholar.org/paper/A-Parallel-Random-Forest-Algorithm-for-Big-Data-in-Chen-Li/baa643c70eb214852e83360d641afe518e8a4404</a:t>
            </a:r>
          </a:p>
          <a:p>
            <a:r>
              <a:rPr lang="es-ES" dirty="0"/>
              <a:t>https://media.computer.org/transactions/featured/tpds_featured.pdf</a:t>
            </a:r>
          </a:p>
          <a:p>
            <a:endParaRPr lang="es-E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15</a:t>
            </a:fld>
            <a:endParaRPr lang="en-US"/>
          </a:p>
        </p:txBody>
      </p:sp>
    </p:spTree>
    <p:extLst>
      <p:ext uri="{BB962C8B-B14F-4D97-AF65-F5344CB8AC3E}">
        <p14:creationId xmlns:p14="http://schemas.microsoft.com/office/powerpoint/2010/main" xmlns="" val="2129149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16</a:t>
            </a:fld>
            <a:endParaRPr lang="en-US"/>
          </a:p>
        </p:txBody>
      </p:sp>
    </p:spTree>
    <p:extLst>
      <p:ext uri="{BB962C8B-B14F-4D97-AF65-F5344CB8AC3E}">
        <p14:creationId xmlns:p14="http://schemas.microsoft.com/office/powerpoint/2010/main" xmlns="" val="196478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Shared</a:t>
            </a:r>
            <a:r>
              <a:rPr lang="es-ES" baseline="0" dirty="0"/>
              <a:t> </a:t>
            </a:r>
            <a:r>
              <a:rPr lang="es-ES" baseline="0" dirty="0" err="1"/>
              <a:t>Memory</a:t>
            </a:r>
            <a:r>
              <a:rPr lang="es-ES" baseline="0" dirty="0"/>
              <a:t> Data </a:t>
            </a:r>
            <a:r>
              <a:rPr lang="es-ES" baseline="0" dirty="0" err="1"/>
              <a:t>Parallelism</a:t>
            </a:r>
            <a:r>
              <a:rPr lang="es-ES" baseline="0" dirty="0"/>
              <a:t>: Data </a:t>
            </a:r>
            <a:r>
              <a:rPr lang="es-ES" baseline="0" dirty="0" err="1"/>
              <a:t>partitioned</a:t>
            </a:r>
            <a:r>
              <a:rPr lang="es-ES" baseline="0" dirty="0"/>
              <a:t> in </a:t>
            </a:r>
            <a:r>
              <a:rPr lang="es-ES" baseline="0" dirty="0" err="1"/>
              <a:t>memory</a:t>
            </a:r>
            <a:r>
              <a:rPr lang="es-ES" baseline="0" dirty="0"/>
              <a:t> and </a:t>
            </a:r>
            <a:r>
              <a:rPr lang="es-ES" baseline="0" dirty="0" err="1"/>
              <a:t>operated</a:t>
            </a:r>
            <a:r>
              <a:rPr lang="es-ES" baseline="0" dirty="0"/>
              <a:t> </a:t>
            </a:r>
            <a:r>
              <a:rPr lang="es-ES" baseline="0" dirty="0" err="1"/>
              <a:t>upon</a:t>
            </a:r>
            <a:r>
              <a:rPr lang="es-ES" baseline="0" dirty="0"/>
              <a:t> in </a:t>
            </a:r>
            <a:r>
              <a:rPr lang="es-ES" baseline="0" dirty="0" err="1"/>
              <a:t>parallel</a:t>
            </a:r>
            <a:r>
              <a:rPr lang="es-ES" baseline="0" dirty="0"/>
              <a:t>. (</a:t>
            </a:r>
            <a:r>
              <a:rPr lang="es-ES" baseline="0" dirty="0" err="1"/>
              <a:t>Parallel</a:t>
            </a:r>
            <a:r>
              <a:rPr lang="es-ES" baseline="0" dirty="0"/>
              <a:t> </a:t>
            </a:r>
            <a:r>
              <a:rPr lang="es-ES" baseline="0" dirty="0" err="1"/>
              <a:t>Collections</a:t>
            </a:r>
            <a:r>
              <a:rPr lang="es-ES" baseline="0" dirty="0"/>
              <a:t>)</a:t>
            </a:r>
          </a:p>
          <a:p>
            <a:r>
              <a:rPr lang="es-ES" baseline="0" dirty="0"/>
              <a:t>	</a:t>
            </a:r>
          </a:p>
          <a:p>
            <a:r>
              <a:rPr lang="es-ES" baseline="0" dirty="0"/>
              <a:t>-Split </a:t>
            </a:r>
            <a:r>
              <a:rPr lang="es-ES" baseline="0" dirty="0" err="1"/>
              <a:t>the</a:t>
            </a:r>
            <a:r>
              <a:rPr lang="es-ES" baseline="0" dirty="0"/>
              <a:t> data </a:t>
            </a:r>
          </a:p>
          <a:p>
            <a:r>
              <a:rPr lang="es-ES" baseline="0" dirty="0"/>
              <a:t>-</a:t>
            </a:r>
            <a:r>
              <a:rPr lang="es-ES" baseline="0" dirty="0" err="1"/>
              <a:t>Workers</a:t>
            </a:r>
            <a:r>
              <a:rPr lang="es-ES" baseline="0" dirty="0"/>
              <a:t>/</a:t>
            </a:r>
            <a:r>
              <a:rPr lang="es-ES" baseline="0" dirty="0" err="1"/>
              <a:t>threads</a:t>
            </a:r>
            <a:r>
              <a:rPr lang="es-ES" baseline="0" dirty="0"/>
              <a:t> </a:t>
            </a:r>
            <a:r>
              <a:rPr lang="es-ES" baseline="0" dirty="0" err="1"/>
              <a:t>independently</a:t>
            </a:r>
            <a:r>
              <a:rPr lang="es-ES" baseline="0" dirty="0"/>
              <a:t> opérate </a:t>
            </a:r>
            <a:r>
              <a:rPr lang="es-ES" baseline="0" dirty="0" err="1"/>
              <a:t>on</a:t>
            </a:r>
            <a:r>
              <a:rPr lang="es-ES" baseline="0" dirty="0"/>
              <a:t> </a:t>
            </a:r>
            <a:r>
              <a:rPr lang="es-ES" baseline="0" dirty="0" err="1"/>
              <a:t>the</a:t>
            </a:r>
            <a:r>
              <a:rPr lang="es-ES" baseline="0" dirty="0"/>
              <a:t> </a:t>
            </a:r>
            <a:r>
              <a:rPr lang="es-ES" baseline="0" dirty="0" err="1"/>
              <a:t>shards</a:t>
            </a:r>
            <a:r>
              <a:rPr lang="es-ES" baseline="0" dirty="0"/>
              <a:t> in </a:t>
            </a:r>
            <a:r>
              <a:rPr lang="es-ES" baseline="0" dirty="0" err="1"/>
              <a:t>parallel</a:t>
            </a:r>
            <a:endParaRPr lang="es-ES" baseline="0" dirty="0"/>
          </a:p>
          <a:p>
            <a:r>
              <a:rPr lang="es-ES" baseline="0" dirty="0"/>
              <a:t>-Combine </a:t>
            </a:r>
            <a:r>
              <a:rPr lang="es-ES" baseline="0" dirty="0" err="1"/>
              <a:t>when</a:t>
            </a:r>
            <a:r>
              <a:rPr lang="es-ES" baseline="0" dirty="0"/>
              <a:t> done </a:t>
            </a:r>
            <a:r>
              <a:rPr lang="es-ES" baseline="0" dirty="0" err="1"/>
              <a:t>if</a:t>
            </a:r>
            <a:r>
              <a:rPr lang="es-ES" baseline="0" dirty="0"/>
              <a:t> </a:t>
            </a:r>
            <a:r>
              <a:rPr lang="es-ES" baseline="0" dirty="0" err="1"/>
              <a:t>necessary</a:t>
            </a:r>
            <a:endParaRPr lang="es-ES" baseline="0" dirty="0"/>
          </a:p>
          <a:p>
            <a:endParaRPr lang="es-ES" baseline="0" dirty="0"/>
          </a:p>
          <a:p>
            <a:r>
              <a:rPr lang="es-ES" baseline="0" dirty="0" err="1"/>
              <a:t>Distributed</a:t>
            </a:r>
            <a:r>
              <a:rPr lang="es-ES" baseline="0" dirty="0"/>
              <a:t> Data </a:t>
            </a:r>
            <a:r>
              <a:rPr lang="es-ES" baseline="0" dirty="0" err="1"/>
              <a:t>Parallelism</a:t>
            </a:r>
            <a:r>
              <a:rPr lang="es-ES" baseline="0" dirty="0"/>
              <a:t>: Data </a:t>
            </a:r>
            <a:r>
              <a:rPr lang="es-ES" baseline="0" dirty="0" err="1"/>
              <a:t>partitioned</a:t>
            </a:r>
            <a:r>
              <a:rPr lang="es-ES" baseline="0" dirty="0"/>
              <a:t> in machines, </a:t>
            </a:r>
            <a:r>
              <a:rPr lang="es-ES" baseline="0" dirty="0" err="1"/>
              <a:t>network</a:t>
            </a:r>
            <a:r>
              <a:rPr lang="es-ES" baseline="0" dirty="0"/>
              <a:t> in </a:t>
            </a:r>
            <a:r>
              <a:rPr lang="es-ES" baseline="0" dirty="0" err="1"/>
              <a:t>between</a:t>
            </a:r>
            <a:r>
              <a:rPr lang="es-ES" baseline="0" dirty="0"/>
              <a:t>, </a:t>
            </a:r>
            <a:r>
              <a:rPr lang="es-ES" baseline="0" dirty="0" err="1"/>
              <a:t>operated</a:t>
            </a:r>
            <a:r>
              <a:rPr lang="es-ES" baseline="0" dirty="0"/>
              <a:t> in </a:t>
            </a:r>
            <a:r>
              <a:rPr lang="es-ES" baseline="0" dirty="0" err="1"/>
              <a:t>parallel</a:t>
            </a:r>
            <a:r>
              <a:rPr lang="es-ES" baseline="0" dirty="0"/>
              <a:t>. </a:t>
            </a:r>
            <a:r>
              <a:rPr lang="es-ES" baseline="0" dirty="0" err="1"/>
              <a:t>However</a:t>
            </a:r>
            <a:r>
              <a:rPr lang="es-ES" baseline="0" dirty="0"/>
              <a:t>, </a:t>
            </a:r>
            <a:r>
              <a:rPr lang="es-ES" baseline="0" dirty="0" err="1"/>
              <a:t>like</a:t>
            </a:r>
            <a:r>
              <a:rPr lang="es-ES" baseline="0" dirty="0"/>
              <a:t> </a:t>
            </a:r>
            <a:r>
              <a:rPr lang="es-ES" baseline="0" dirty="0" err="1"/>
              <a:t>parallel</a:t>
            </a:r>
            <a:r>
              <a:rPr lang="es-ES" baseline="0" dirty="0"/>
              <a:t> </a:t>
            </a:r>
            <a:r>
              <a:rPr lang="es-ES" baseline="0" dirty="0" err="1"/>
              <a:t>collections</a:t>
            </a:r>
            <a:r>
              <a:rPr lang="es-ES" baseline="0" dirty="0"/>
              <a:t> </a:t>
            </a:r>
            <a:r>
              <a:rPr lang="es-ES" baseline="0" dirty="0" err="1"/>
              <a:t>we</a:t>
            </a:r>
            <a:r>
              <a:rPr lang="es-ES" baseline="0" dirty="0"/>
              <a:t> can </a:t>
            </a:r>
            <a:r>
              <a:rPr lang="es-ES" baseline="0" dirty="0" err="1"/>
              <a:t>keep</a:t>
            </a:r>
            <a:r>
              <a:rPr lang="es-ES" baseline="0" dirty="0"/>
              <a:t> </a:t>
            </a:r>
            <a:r>
              <a:rPr lang="es-ES" baseline="0" dirty="0" err="1"/>
              <a:t>corrections</a:t>
            </a:r>
            <a:r>
              <a:rPr lang="es-ES" baseline="0" dirty="0"/>
              <a:t> </a:t>
            </a:r>
            <a:r>
              <a:rPr lang="es-ES" baseline="0" dirty="0" err="1"/>
              <a:t>abstraction</a:t>
            </a:r>
            <a:r>
              <a:rPr lang="es-ES" baseline="0" dirty="0"/>
              <a:t> </a:t>
            </a:r>
            <a:r>
              <a:rPr lang="es-ES" baseline="0" dirty="0" err="1"/>
              <a:t>over</a:t>
            </a:r>
            <a:r>
              <a:rPr lang="es-ES" baseline="0" dirty="0"/>
              <a:t> </a:t>
            </a:r>
            <a:r>
              <a:rPr lang="es-ES" baseline="0" dirty="0" err="1"/>
              <a:t>distrubuted</a:t>
            </a:r>
            <a:r>
              <a:rPr lang="es-ES" baseline="0" dirty="0"/>
              <a:t> data </a:t>
            </a:r>
            <a:r>
              <a:rPr lang="es-ES" baseline="0" dirty="0" err="1"/>
              <a:t>parallel</a:t>
            </a:r>
            <a:r>
              <a:rPr lang="es-ES" baseline="0" dirty="0"/>
              <a:t> </a:t>
            </a:r>
            <a:r>
              <a:rPr lang="es-ES" baseline="0" dirty="0" err="1"/>
              <a:t>executions</a:t>
            </a:r>
            <a:r>
              <a:rPr lang="es-ES" baseline="0" dirty="0"/>
              <a:t>. (So </a:t>
            </a:r>
            <a:r>
              <a:rPr lang="es-ES" baseline="0" dirty="0" err="1"/>
              <a:t>this</a:t>
            </a:r>
            <a:r>
              <a:rPr lang="es-ES" baseline="0" dirty="0"/>
              <a:t> </a:t>
            </a:r>
            <a:r>
              <a:rPr lang="es-ES" baseline="0" dirty="0" err="1"/>
              <a:t>is</a:t>
            </a:r>
            <a:r>
              <a:rPr lang="es-ES" baseline="0" dirty="0"/>
              <a:t> </a:t>
            </a:r>
            <a:r>
              <a:rPr lang="es-ES" baseline="0" dirty="0" err="1"/>
              <a:t>hint</a:t>
            </a:r>
            <a:r>
              <a:rPr lang="es-ES" baseline="0" dirty="0"/>
              <a:t> </a:t>
            </a:r>
            <a:r>
              <a:rPr lang="es-ES" baseline="0" dirty="0" err="1"/>
              <a:t>about</a:t>
            </a:r>
            <a:r>
              <a:rPr lang="es-ES" baseline="0" dirty="0"/>
              <a:t> </a:t>
            </a:r>
            <a:r>
              <a:rPr lang="es-ES" baseline="0" dirty="0" err="1"/>
              <a:t>what</a:t>
            </a:r>
            <a:r>
              <a:rPr lang="es-ES" baseline="0" dirty="0"/>
              <a:t> </a:t>
            </a:r>
            <a:r>
              <a:rPr lang="es-ES" baseline="0" dirty="0" err="1"/>
              <a:t>is</a:t>
            </a:r>
            <a:r>
              <a:rPr lang="es-ES" baseline="0" dirty="0"/>
              <a:t> </a:t>
            </a:r>
            <a:r>
              <a:rPr lang="es-ES" baseline="0" dirty="0" err="1"/>
              <a:t>necessary</a:t>
            </a:r>
            <a:r>
              <a:rPr lang="es-ES" baseline="0" dirty="0"/>
              <a:t> to </a:t>
            </a:r>
            <a:r>
              <a:rPr lang="es-ES" baseline="0" dirty="0" err="1"/>
              <a:t>model</a:t>
            </a:r>
            <a:r>
              <a:rPr lang="es-ES" baseline="0" dirty="0"/>
              <a:t> a </a:t>
            </a:r>
            <a:r>
              <a:rPr lang="es-ES" baseline="0" dirty="0" err="1"/>
              <a:t>Resilient</a:t>
            </a:r>
            <a:r>
              <a:rPr lang="es-ES" baseline="0" dirty="0"/>
              <a:t>  </a:t>
            </a:r>
            <a:r>
              <a:rPr lang="es-ES" baseline="0" dirty="0" err="1"/>
              <a:t>Distributed</a:t>
            </a:r>
            <a:r>
              <a:rPr lang="es-ES" baseline="0" dirty="0"/>
              <a:t> </a:t>
            </a:r>
            <a:r>
              <a:rPr lang="es-ES" baseline="0" dirty="0" err="1"/>
              <a:t>Dataset</a:t>
            </a:r>
            <a:r>
              <a:rPr lang="es-ES" baseline="0" dirty="0"/>
              <a:t>-RDD)</a:t>
            </a:r>
          </a:p>
          <a:p>
            <a:r>
              <a:rPr lang="es-ES" baseline="0" dirty="0"/>
              <a:t>-Split data </a:t>
            </a:r>
            <a:r>
              <a:rPr lang="es-ES" baseline="0" dirty="0" err="1"/>
              <a:t>over</a:t>
            </a:r>
            <a:r>
              <a:rPr lang="es-ES" baseline="0" dirty="0"/>
              <a:t> </a:t>
            </a:r>
            <a:r>
              <a:rPr lang="es-ES" baseline="0" dirty="0" err="1"/>
              <a:t>several</a:t>
            </a:r>
            <a:r>
              <a:rPr lang="es-ES" baseline="0" dirty="0"/>
              <a:t> blocks and </a:t>
            </a:r>
            <a:r>
              <a:rPr lang="es-ES" baseline="0" dirty="0" err="1"/>
              <a:t>nodes</a:t>
            </a:r>
            <a:endParaRPr lang="es-ES" baseline="0" dirty="0"/>
          </a:p>
          <a:p>
            <a:r>
              <a:rPr lang="es-ES" baseline="0" dirty="0"/>
              <a:t>-</a:t>
            </a:r>
            <a:r>
              <a:rPr lang="es-ES" baseline="0" dirty="0" err="1"/>
              <a:t>Nodes</a:t>
            </a:r>
            <a:r>
              <a:rPr lang="es-ES" baseline="0" dirty="0"/>
              <a:t> </a:t>
            </a:r>
            <a:r>
              <a:rPr lang="es-ES" baseline="0" dirty="0" err="1"/>
              <a:t>independently</a:t>
            </a:r>
            <a:r>
              <a:rPr lang="es-ES" baseline="0" dirty="0"/>
              <a:t> opérate </a:t>
            </a:r>
            <a:r>
              <a:rPr lang="es-ES" baseline="0" dirty="0" err="1"/>
              <a:t>on</a:t>
            </a:r>
            <a:r>
              <a:rPr lang="es-ES" baseline="0" dirty="0"/>
              <a:t> data </a:t>
            </a:r>
            <a:r>
              <a:rPr lang="es-ES" baseline="0" dirty="0" err="1"/>
              <a:t>shards</a:t>
            </a:r>
            <a:r>
              <a:rPr lang="es-ES" baseline="0" dirty="0"/>
              <a:t> (in </a:t>
            </a:r>
            <a:r>
              <a:rPr lang="es-ES" baseline="0" dirty="0" err="1"/>
              <a:t>this</a:t>
            </a:r>
            <a:r>
              <a:rPr lang="es-ES" baseline="0" dirty="0"/>
              <a:t> case </a:t>
            </a:r>
            <a:r>
              <a:rPr lang="es-ES" baseline="0" dirty="0" err="1"/>
              <a:t>each</a:t>
            </a:r>
            <a:r>
              <a:rPr lang="es-ES" baseline="0" dirty="0"/>
              <a:t> </a:t>
            </a:r>
            <a:r>
              <a:rPr lang="es-ES" baseline="0" dirty="0" err="1"/>
              <a:t>shard</a:t>
            </a:r>
            <a:r>
              <a:rPr lang="es-ES" baseline="0" dirty="0"/>
              <a:t> </a:t>
            </a:r>
            <a:r>
              <a:rPr lang="es-ES" baseline="0" dirty="0" err="1"/>
              <a:t>will</a:t>
            </a:r>
            <a:r>
              <a:rPr lang="es-ES" baseline="0" dirty="0"/>
              <a:t> be a data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-Combine </a:t>
            </a:r>
            <a:r>
              <a:rPr lang="es-ES" baseline="0" dirty="0" err="1"/>
              <a:t>when</a:t>
            </a:r>
            <a:r>
              <a:rPr lang="es-ES" baseline="0" dirty="0"/>
              <a:t> done </a:t>
            </a:r>
            <a:r>
              <a:rPr lang="es-ES" baseline="0" dirty="0" err="1"/>
              <a:t>if</a:t>
            </a:r>
            <a:r>
              <a:rPr lang="es-ES" baseline="0" dirty="0"/>
              <a:t> </a:t>
            </a:r>
            <a:r>
              <a:rPr lang="es-ES" baseline="0" dirty="0" err="1"/>
              <a:t>necessary</a:t>
            </a:r>
            <a:endParaRPr lang="es-ES" baseline="0" dirty="0"/>
          </a:p>
          <a:p>
            <a:endParaRPr lang="es-ES" baseline="0" dirty="0"/>
          </a:p>
          <a:p>
            <a:endParaRPr lang="es-ES" baseline="0" dirty="0"/>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17</a:t>
            </a:fld>
            <a:endParaRPr lang="en-US"/>
          </a:p>
        </p:txBody>
      </p:sp>
    </p:spTree>
    <p:extLst>
      <p:ext uri="{BB962C8B-B14F-4D97-AF65-F5344CB8AC3E}">
        <p14:creationId xmlns:p14="http://schemas.microsoft.com/office/powerpoint/2010/main" xmlns="" val="2751629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18</a:t>
            </a:fld>
            <a:endParaRPr lang="en-US"/>
          </a:p>
        </p:txBody>
      </p:sp>
    </p:spTree>
    <p:extLst>
      <p:ext uri="{BB962C8B-B14F-4D97-AF65-F5344CB8AC3E}">
        <p14:creationId xmlns:p14="http://schemas.microsoft.com/office/powerpoint/2010/main" xmlns="" val="3238436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20</a:t>
            </a:fld>
            <a:endParaRPr lang="en-US"/>
          </a:p>
        </p:txBody>
      </p:sp>
    </p:spTree>
    <p:extLst>
      <p:ext uri="{BB962C8B-B14F-4D97-AF65-F5344CB8AC3E}">
        <p14:creationId xmlns:p14="http://schemas.microsoft.com/office/powerpoint/2010/main" xmlns="" val="2153559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22</a:t>
            </a:fld>
            <a:endParaRPr lang="en-US"/>
          </a:p>
        </p:txBody>
      </p:sp>
    </p:spTree>
    <p:extLst>
      <p:ext uri="{BB962C8B-B14F-4D97-AF65-F5344CB8AC3E}">
        <p14:creationId xmlns:p14="http://schemas.microsoft.com/office/powerpoint/2010/main" xmlns="" val="669904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23</a:t>
            </a:fld>
            <a:endParaRPr lang="en-US"/>
          </a:p>
        </p:txBody>
      </p:sp>
    </p:spTree>
    <p:extLst>
      <p:ext uri="{BB962C8B-B14F-4D97-AF65-F5344CB8AC3E}">
        <p14:creationId xmlns:p14="http://schemas.microsoft.com/office/powerpoint/2010/main" xmlns="" val="4117615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24</a:t>
            </a:fld>
            <a:endParaRPr lang="en-US"/>
          </a:p>
        </p:txBody>
      </p:sp>
    </p:spTree>
    <p:extLst>
      <p:ext uri="{BB962C8B-B14F-4D97-AF65-F5344CB8AC3E}">
        <p14:creationId xmlns:p14="http://schemas.microsoft.com/office/powerpoint/2010/main" xmlns="" val="3639136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25</a:t>
            </a:fld>
            <a:endParaRPr lang="en-US"/>
          </a:p>
        </p:txBody>
      </p:sp>
    </p:spTree>
    <p:extLst>
      <p:ext uri="{BB962C8B-B14F-4D97-AF65-F5344CB8AC3E}">
        <p14:creationId xmlns:p14="http://schemas.microsoft.com/office/powerpoint/2010/main" xmlns="" val="172779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Clipper:  </a:t>
            </a:r>
          </a:p>
          <a:p>
            <a:pPr lvl="1"/>
            <a:r>
              <a:rPr lang="en-US" dirty="0"/>
              <a:t>is a general-purpose low-latency prediction (model serving) system which can integrate with many ML frameworks.</a:t>
            </a:r>
          </a:p>
          <a:p>
            <a:pPr lvl="1"/>
            <a:r>
              <a:rPr lang="es-ES" dirty="0">
                <a:hlinkClick r:id="rId3"/>
              </a:rPr>
              <a:t>https://rise.cs.berkeley.edu/projects/clipper/</a:t>
            </a:r>
            <a:endParaRPr lang="es-ES" dirty="0"/>
          </a:p>
          <a:p>
            <a:pPr lvl="1"/>
            <a:r>
              <a:rPr lang="es-ES" dirty="0">
                <a:hlinkClick r:id="rId4"/>
              </a:rPr>
              <a:t>https://github.com/ucbrise/clipper</a:t>
            </a:r>
            <a:endParaRPr lang="es-ES" dirty="0"/>
          </a:p>
          <a:p>
            <a:r>
              <a:rPr lang="es-ES" dirty="0" err="1"/>
              <a:t>Drizzle</a:t>
            </a:r>
            <a:r>
              <a:rPr lang="es-ES" dirty="0"/>
              <a:t>: </a:t>
            </a:r>
          </a:p>
          <a:p>
            <a:pPr lvl="1"/>
            <a:r>
              <a:rPr lang="en-US" dirty="0"/>
              <a:t>is a low latency execution engine for Apache Spark that is targeted at stream processing and iterative workloads. It unifies the </a:t>
            </a:r>
            <a:r>
              <a:rPr lang="en-US" u="sng" dirty="0"/>
              <a:t>record-at-a-time streaming </a:t>
            </a:r>
            <a:r>
              <a:rPr lang="en-US" dirty="0"/>
              <a:t>and </a:t>
            </a:r>
            <a:r>
              <a:rPr lang="en-US" u="sng" dirty="0"/>
              <a:t>micro-batch</a:t>
            </a:r>
            <a:r>
              <a:rPr lang="en-US" dirty="0"/>
              <a:t> (legacy API) streaming models in a hybrid streaming system. Currently, it is just a prototype.</a:t>
            </a:r>
          </a:p>
          <a:p>
            <a:pPr lvl="1"/>
            <a:r>
              <a:rPr lang="es-ES" dirty="0">
                <a:hlinkClick r:id="rId5"/>
              </a:rPr>
              <a:t>https://rise.cs.berkeley.edu/projects/drizzle/</a:t>
            </a:r>
            <a:r>
              <a:rPr lang="es-ES" dirty="0"/>
              <a:t> </a:t>
            </a:r>
          </a:p>
          <a:p>
            <a:pPr lvl="1"/>
            <a:r>
              <a:rPr lang="es-ES" dirty="0">
                <a:hlinkClick r:id="rId6"/>
              </a:rPr>
              <a:t>https://github.com/amplab/drizzle-spark</a:t>
            </a:r>
            <a:endParaRPr lang="es-ES" dirty="0"/>
          </a:p>
          <a:p>
            <a:pPr lvl="1"/>
            <a:r>
              <a:rPr lang="es-ES" dirty="0">
                <a:hlinkClick r:id="rId7"/>
              </a:rPr>
              <a:t>https://spark-summit.org/2016/events/low-latency-execution-for-apache-spark/</a:t>
            </a:r>
            <a:endParaRPr lang="es-ES" dirty="0"/>
          </a:p>
          <a:p>
            <a:r>
              <a:rPr lang="es-ES" dirty="0" err="1"/>
              <a:t>Ray</a:t>
            </a:r>
            <a:r>
              <a:rPr lang="es-ES" dirty="0"/>
              <a:t>: </a:t>
            </a:r>
          </a:p>
          <a:p>
            <a:pPr lvl="1"/>
            <a:r>
              <a:rPr lang="en-US" dirty="0"/>
              <a:t>is a Python based distributed execution framework aimed at making it easy to parallelize existing codebases. </a:t>
            </a:r>
          </a:p>
          <a:p>
            <a:pPr lvl="1"/>
            <a:endParaRPr lang="en-US" dirty="0"/>
          </a:p>
          <a:p>
            <a:pPr lvl="1"/>
            <a:r>
              <a:rPr lang="en-US" dirty="0"/>
              <a:t>Ray offers low latency scheduling and execution to efficiently support machine learning expanding the variety to deep learning and  reinforcement learning applications.</a:t>
            </a:r>
            <a:endParaRPr lang="es-ES" dirty="0"/>
          </a:p>
          <a:p>
            <a:r>
              <a:rPr lang="es-ES" dirty="0">
                <a:hlinkClick r:id="rId8"/>
              </a:rPr>
              <a:t>https://rise.cs.berkeley.edu/projects/ray/</a:t>
            </a:r>
            <a:endParaRPr lang="es-ES" dirty="0"/>
          </a:p>
          <a:p>
            <a:r>
              <a:rPr lang="es-ES" dirty="0">
                <a:hlinkClick r:id="rId9"/>
              </a:rPr>
              <a:t>https://github.com/ray-project/ray</a:t>
            </a:r>
            <a:endParaRPr lang="es-ES" dirty="0"/>
          </a:p>
          <a:p>
            <a:r>
              <a:rPr lang="es-ES" dirty="0">
                <a:hlinkClick r:id="rId10"/>
              </a:rPr>
              <a:t>http://ray.readthedocs.io/en/latest/index.html</a:t>
            </a:r>
            <a:endParaRPr lang="es-ES" dirty="0"/>
          </a:p>
          <a:p>
            <a:endParaRPr lang="es-ES" dirty="0"/>
          </a:p>
          <a:p>
            <a:r>
              <a:rPr lang="es-ES" dirty="0"/>
              <a:t>Opaque: </a:t>
            </a:r>
          </a:p>
          <a:p>
            <a:pPr lvl="1"/>
            <a:r>
              <a:rPr lang="en-US" dirty="0"/>
              <a:t>is a package for Apache Spark SQL that enables strong security for </a:t>
            </a:r>
            <a:r>
              <a:rPr lang="en-US" dirty="0" err="1"/>
              <a:t>DataFrames</a:t>
            </a:r>
            <a:r>
              <a:rPr lang="en-US" dirty="0"/>
              <a:t> using </a:t>
            </a:r>
            <a:r>
              <a:rPr lang="en-US" i="1" dirty="0"/>
              <a:t>Intel SGX trusted hardware</a:t>
            </a:r>
            <a:r>
              <a:rPr lang="en-US" dirty="0"/>
              <a:t>. The aim is to enable analytics on sensitive data in an untrusted cloud. </a:t>
            </a:r>
          </a:p>
          <a:p>
            <a:pPr lvl="1"/>
            <a:endParaRPr lang="en-US" dirty="0"/>
          </a:p>
          <a:p>
            <a:pPr lvl="1"/>
            <a:r>
              <a:rPr lang="en-US" dirty="0"/>
              <a:t>Opaque allows encrypting the contents of a </a:t>
            </a:r>
            <a:r>
              <a:rPr lang="en-US" dirty="0" err="1"/>
              <a:t>DataFrame</a:t>
            </a:r>
            <a:r>
              <a:rPr lang="en-US" dirty="0"/>
              <a:t>. Subsequent operations on them will run within SGX enclaves. It is currently an alpha release!</a:t>
            </a:r>
          </a:p>
          <a:p>
            <a:r>
              <a:rPr lang="es-ES" dirty="0">
                <a:hlinkClick r:id="rId11"/>
              </a:rPr>
              <a:t>https://rise.cs.berkeley.edu/projects/opaque/</a:t>
            </a:r>
            <a:endParaRPr lang="es-ES" dirty="0"/>
          </a:p>
          <a:p>
            <a:r>
              <a:rPr lang="en-US" dirty="0">
                <a:hlinkClick r:id="rId12"/>
              </a:rPr>
              <a:t>https://github.com/ucbrise/opaque</a:t>
            </a:r>
            <a:endParaRPr lang="en-US" dirty="0"/>
          </a:p>
          <a:p>
            <a:endParaRPr lang="en-US" dirty="0"/>
          </a:p>
          <a:p>
            <a:pPr lvl="1"/>
            <a:endParaRPr lang="es-ES" dirty="0"/>
          </a:p>
          <a:p>
            <a:endParaRPr lang="es-ES" dirty="0"/>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3</a:t>
            </a:fld>
            <a:endParaRPr lang="en-US"/>
          </a:p>
        </p:txBody>
      </p:sp>
    </p:spTree>
    <p:extLst>
      <p:ext uri="{BB962C8B-B14F-4D97-AF65-F5344CB8AC3E}">
        <p14:creationId xmlns:p14="http://schemas.microsoft.com/office/powerpoint/2010/main" xmlns="" val="194113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dirty="0"/>
              <a:t>* </a:t>
            </a:r>
            <a:r>
              <a:rPr lang="es-ES" sz="1200" dirty="0" err="1"/>
              <a:t>Spark</a:t>
            </a:r>
            <a:r>
              <a:rPr lang="es-ES" sz="1200" dirty="0"/>
              <a:t> has </a:t>
            </a:r>
            <a:r>
              <a:rPr lang="es-ES" sz="1200" dirty="0" err="1"/>
              <a:t>many</a:t>
            </a:r>
            <a:r>
              <a:rPr lang="es-ES" sz="1200" dirty="0"/>
              <a:t> data </a:t>
            </a:r>
            <a:r>
              <a:rPr lang="es-ES" sz="1200" dirty="0" err="1"/>
              <a:t>storage</a:t>
            </a:r>
            <a:r>
              <a:rPr lang="es-ES" sz="1200" dirty="0"/>
              <a:t> </a:t>
            </a:r>
            <a:r>
              <a:rPr lang="es-ES" sz="1200" dirty="0" err="1"/>
              <a:t>modes</a:t>
            </a:r>
            <a:r>
              <a:rPr lang="es-ES" sz="1200" dirty="0"/>
              <a:t>, as </a:t>
            </a:r>
            <a:r>
              <a:rPr lang="es-ES" sz="1200" dirty="0" err="1"/>
              <a:t>it</a:t>
            </a:r>
            <a:r>
              <a:rPr lang="es-ES" sz="1200" dirty="0"/>
              <a:t> </a:t>
            </a:r>
            <a:r>
              <a:rPr lang="es-ES" sz="1200" dirty="0" err="1"/>
              <a:t>will</a:t>
            </a:r>
            <a:r>
              <a:rPr lang="es-ES" sz="1200" dirty="0"/>
              <a:t> be </a:t>
            </a:r>
            <a:r>
              <a:rPr lang="es-ES" sz="1200" dirty="0" err="1"/>
              <a:t>mentioned</a:t>
            </a:r>
            <a:r>
              <a:rPr lang="es-ES" sz="1200" dirty="0"/>
              <a:t> </a:t>
            </a:r>
            <a:r>
              <a:rPr lang="es-ES" sz="1200" dirty="0" err="1"/>
              <a:t>during</a:t>
            </a:r>
            <a:r>
              <a:rPr lang="es-ES" sz="1200" dirty="0"/>
              <a:t> </a:t>
            </a:r>
            <a:r>
              <a:rPr lang="es-ES" sz="1200" dirty="0" err="1"/>
              <a:t>this</a:t>
            </a:r>
            <a:r>
              <a:rPr lang="es-ES" sz="1200" dirty="0"/>
              <a:t> </a:t>
            </a:r>
            <a:r>
              <a:rPr lang="es-ES" sz="1200" dirty="0" err="1"/>
              <a:t>course</a:t>
            </a:r>
            <a:r>
              <a:rPr lang="es-ES" sz="1200" dirty="0"/>
              <a:t>. </a:t>
            </a:r>
            <a:r>
              <a:rPr lang="es-ES" sz="1200" dirty="0" err="1"/>
              <a:t>However</a:t>
            </a:r>
            <a:r>
              <a:rPr lang="es-ES" sz="1200" dirty="0"/>
              <a:t>, </a:t>
            </a:r>
            <a:r>
              <a:rPr lang="es-ES" sz="1200" dirty="0" err="1"/>
              <a:t>Spark</a:t>
            </a:r>
            <a:r>
              <a:rPr lang="es-ES" sz="1200" dirty="0"/>
              <a:t> </a:t>
            </a:r>
            <a:r>
              <a:rPr lang="es-ES" sz="1200" dirty="0" err="1"/>
              <a:t>creates</a:t>
            </a:r>
            <a:r>
              <a:rPr lang="es-ES" sz="1200" dirty="0"/>
              <a:t> in-</a:t>
            </a:r>
            <a:r>
              <a:rPr lang="es-ES" sz="1200" dirty="0" err="1"/>
              <a:t>memory</a:t>
            </a:r>
            <a:r>
              <a:rPr lang="es-ES" sz="1200" dirty="0"/>
              <a:t> </a:t>
            </a:r>
            <a:r>
              <a:rPr lang="es-ES" sz="1200" dirty="0" err="1"/>
              <a:t>datasets</a:t>
            </a:r>
            <a:r>
              <a:rPr lang="es-ES" sz="1200" dirty="0"/>
              <a:t> </a:t>
            </a:r>
            <a:r>
              <a:rPr lang="es-ES" sz="1200" dirty="0" err="1"/>
              <a:t>by</a:t>
            </a:r>
            <a:r>
              <a:rPr lang="es-ES" sz="1200" dirty="0"/>
              <a:t> default </a:t>
            </a:r>
            <a:r>
              <a:rPr lang="es-ES" sz="1200" dirty="0" err="1"/>
              <a:t>unless</a:t>
            </a:r>
            <a:r>
              <a:rPr lang="es-ES" sz="1200" dirty="0"/>
              <a:t> </a:t>
            </a:r>
            <a:r>
              <a:rPr lang="es-ES" sz="1200" dirty="0" err="1"/>
              <a:t>configured</a:t>
            </a:r>
            <a:r>
              <a:rPr lang="es-ES" sz="1200" dirty="0"/>
              <a:t> </a:t>
            </a:r>
            <a:r>
              <a:rPr lang="es-ES" sz="1200" dirty="0" err="1"/>
              <a:t>for</a:t>
            </a:r>
            <a:r>
              <a:rPr lang="es-ES" sz="1200" dirty="0"/>
              <a:t> </a:t>
            </a:r>
            <a:r>
              <a:rPr lang="es-ES" sz="1200" dirty="0" err="1"/>
              <a:t>different</a:t>
            </a:r>
            <a:r>
              <a:rPr lang="es-ES" sz="1200" dirty="0"/>
              <a:t> </a:t>
            </a:r>
            <a:r>
              <a:rPr lang="es-ES" sz="1200" dirty="0" err="1"/>
              <a:t>behaviour</a:t>
            </a:r>
            <a:r>
              <a:rPr lang="es-ES" sz="1200" dirty="0"/>
              <a:t> </a:t>
            </a:r>
            <a:r>
              <a:rPr lang="es-ES" sz="1200" dirty="0" err="1"/>
              <a:t>or</a:t>
            </a:r>
            <a:r>
              <a:rPr lang="es-ES" sz="1200" dirty="0"/>
              <a:t> </a:t>
            </a:r>
            <a:r>
              <a:rPr lang="es-ES" sz="1200" dirty="0" err="1"/>
              <a:t>explicity</a:t>
            </a:r>
            <a:r>
              <a:rPr lang="es-ES" sz="1200" dirty="0"/>
              <a:t> </a:t>
            </a:r>
            <a:r>
              <a:rPr lang="es-ES" sz="1200" dirty="0" err="1"/>
              <a:t>instructed</a:t>
            </a:r>
            <a:r>
              <a:rPr lang="es-ES" sz="1200" dirty="0"/>
              <a:t> to </a:t>
            </a:r>
            <a:r>
              <a:rPr lang="es-ES" sz="1200" dirty="0" err="1"/>
              <a:t>export</a:t>
            </a:r>
            <a:r>
              <a:rPr lang="es-ES" sz="1200" dirty="0"/>
              <a:t> data.</a:t>
            </a:r>
          </a:p>
          <a:p>
            <a:r>
              <a:rPr lang="es-ES" sz="1200" dirty="0"/>
              <a:t>**In case of </a:t>
            </a:r>
            <a:r>
              <a:rPr lang="es-ES" sz="1200" dirty="0" err="1"/>
              <a:t>failure</a:t>
            </a:r>
            <a:r>
              <a:rPr lang="es-ES" sz="1200" dirty="0"/>
              <a:t>, </a:t>
            </a:r>
            <a:r>
              <a:rPr lang="es-ES" sz="1200" dirty="0" err="1"/>
              <a:t>if</a:t>
            </a:r>
            <a:r>
              <a:rPr lang="es-ES" sz="1200" dirty="0"/>
              <a:t> </a:t>
            </a:r>
            <a:r>
              <a:rPr lang="es-ES" sz="1200" dirty="0" err="1"/>
              <a:t>an</a:t>
            </a:r>
            <a:r>
              <a:rPr lang="es-ES" sz="1200" dirty="0"/>
              <a:t> </a:t>
            </a:r>
            <a:r>
              <a:rPr lang="es-ES" sz="1200" dirty="0" err="1"/>
              <a:t>intermediary</a:t>
            </a:r>
            <a:r>
              <a:rPr lang="es-ES" sz="1200" dirty="0"/>
              <a:t> </a:t>
            </a:r>
            <a:r>
              <a:rPr lang="es-ES" sz="1200" dirty="0" err="1"/>
              <a:t>dataset</a:t>
            </a:r>
            <a:r>
              <a:rPr lang="es-ES" sz="1200" dirty="0"/>
              <a:t> in </a:t>
            </a:r>
            <a:r>
              <a:rPr lang="es-ES" sz="1200" dirty="0" err="1"/>
              <a:t>this</a:t>
            </a:r>
            <a:r>
              <a:rPr lang="es-ES" sz="1200" dirty="0"/>
              <a:t> récipe </a:t>
            </a:r>
            <a:r>
              <a:rPr lang="es-ES" sz="1200" dirty="0" err="1"/>
              <a:t>is</a:t>
            </a:r>
            <a:r>
              <a:rPr lang="es-ES" sz="1200" dirty="0"/>
              <a:t> </a:t>
            </a:r>
            <a:r>
              <a:rPr lang="es-ES" sz="1200" dirty="0" err="1"/>
              <a:t>cached</a:t>
            </a:r>
            <a:r>
              <a:rPr lang="es-ES" sz="1200" dirty="0"/>
              <a:t>,</a:t>
            </a:r>
            <a:r>
              <a:rPr lang="es-ES" sz="1200" baseline="0" dirty="0"/>
              <a:t> </a:t>
            </a:r>
            <a:r>
              <a:rPr lang="es-ES" sz="1200" dirty="0" err="1"/>
              <a:t>Spark</a:t>
            </a:r>
            <a:r>
              <a:rPr lang="es-ES" sz="1200" dirty="0"/>
              <a:t> </a:t>
            </a:r>
            <a:r>
              <a:rPr lang="es-ES" sz="1200" dirty="0" err="1"/>
              <a:t>recalculates</a:t>
            </a:r>
            <a:r>
              <a:rPr lang="es-ES" sz="1200" dirty="0"/>
              <a:t> up to </a:t>
            </a:r>
            <a:r>
              <a:rPr lang="es-ES" sz="1200" dirty="0" err="1"/>
              <a:t>the</a:t>
            </a:r>
            <a:r>
              <a:rPr lang="es-ES" sz="1200" dirty="0"/>
              <a:t> </a:t>
            </a:r>
            <a:r>
              <a:rPr lang="es-ES" sz="1200" dirty="0" err="1"/>
              <a:t>cached</a:t>
            </a:r>
            <a:r>
              <a:rPr lang="es-ES" sz="1200" dirty="0"/>
              <a:t> </a:t>
            </a:r>
            <a:r>
              <a:rPr lang="es-ES" sz="1200" dirty="0" err="1"/>
              <a:t>intermediay</a:t>
            </a:r>
            <a:r>
              <a:rPr lang="es-ES" sz="1200" dirty="0"/>
              <a:t> </a:t>
            </a:r>
            <a:r>
              <a:rPr lang="es-ES" sz="1200" dirty="0" err="1"/>
              <a:t>Dataset</a:t>
            </a:r>
            <a:r>
              <a:rPr lang="es-ES" sz="1200" dirty="0"/>
              <a:t>.</a:t>
            </a:r>
            <a:endParaRPr lang="en-US" sz="1200" dirty="0"/>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26</a:t>
            </a:fld>
            <a:endParaRPr lang="en-US"/>
          </a:p>
        </p:txBody>
      </p:sp>
    </p:spTree>
    <p:extLst>
      <p:ext uri="{BB962C8B-B14F-4D97-AF65-F5344CB8AC3E}">
        <p14:creationId xmlns:p14="http://schemas.microsoft.com/office/powerpoint/2010/main" xmlns="" val="1588930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27</a:t>
            </a:fld>
            <a:endParaRPr lang="en-US"/>
          </a:p>
        </p:txBody>
      </p:sp>
    </p:spTree>
    <p:extLst>
      <p:ext uri="{BB962C8B-B14F-4D97-AF65-F5344CB8AC3E}">
        <p14:creationId xmlns:p14="http://schemas.microsoft.com/office/powerpoint/2010/main" xmlns="" val="1675380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28</a:t>
            </a:fld>
            <a:endParaRPr lang="en-US"/>
          </a:p>
        </p:txBody>
      </p:sp>
    </p:spTree>
    <p:extLst>
      <p:ext uri="{BB962C8B-B14F-4D97-AF65-F5344CB8AC3E}">
        <p14:creationId xmlns:p14="http://schemas.microsoft.com/office/powerpoint/2010/main" xmlns="" val="755772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29</a:t>
            </a:fld>
            <a:endParaRPr lang="en-US"/>
          </a:p>
        </p:txBody>
      </p:sp>
    </p:spTree>
    <p:extLst>
      <p:ext uri="{BB962C8B-B14F-4D97-AF65-F5344CB8AC3E}">
        <p14:creationId xmlns:p14="http://schemas.microsoft.com/office/powerpoint/2010/main" xmlns="" val="1631472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30</a:t>
            </a:fld>
            <a:endParaRPr lang="en-US"/>
          </a:p>
        </p:txBody>
      </p:sp>
    </p:spTree>
    <p:extLst>
      <p:ext uri="{BB962C8B-B14F-4D97-AF65-F5344CB8AC3E}">
        <p14:creationId xmlns:p14="http://schemas.microsoft.com/office/powerpoint/2010/main" xmlns="" val="603415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Programming Models for Big Data. We have seen that scalable computing over the internet to achieve data-parallel scalability for big data applications is now a possibility. Thanks to commodity clusters. Cost-effective commodity clusters together with advances in distributed file systems to move computation to data, provide a potential to conduct scalable big data analytics. The next thing we will talk about is how to take advantage of these infrastructure advances. What are the right programming models? A programming model is an abstraction or existing machinery or infrastructure. It is a set of abstract runtime libraries and programming languages that form a model of computation. This abstraction level can be low-level as in machine language in computers. Or very high as in high-level programming languages, for example, Java. So we can say, if the enabling infrastructure for big data analysis is distributed file systems as we mentioned, then the programming model for big data should enable the programmability of the operations within distributed file systems. What we mean by this being able to write computer programs that work efficiently on top of distributed file systems using big data and making it easy to cope with all the potential issues. Based on everything we discussed so far, let's describe the requirements for big data programming models:</a:t>
            </a:r>
          </a:p>
          <a:p>
            <a:pPr rtl="0"/>
            <a:r>
              <a:rPr lang="en-US" dirty="0"/>
              <a:t>1-First of all, such a programming model for big data should support common big data operations like splitting large volumes of data</a:t>
            </a:r>
            <a:r>
              <a:rPr lang="en-US" dirty="0">
                <a:sym typeface="Wingdings" panose="05000000000000000000" pitchFamily="2" charset="2"/>
              </a:rPr>
              <a:t></a:t>
            </a:r>
            <a:r>
              <a:rPr lang="en-US" dirty="0"/>
              <a:t> This means for partitioning and placement of data in and out of computer memory along with a model to synchronize the datasets later on. </a:t>
            </a:r>
          </a:p>
          <a:p>
            <a:pPr>
              <a:lnSpc>
                <a:spcPct val="150000"/>
              </a:lnSpc>
            </a:pPr>
            <a:r>
              <a:rPr lang="en-US" dirty="0"/>
              <a:t>2-The access to data should be achieved in a fast way</a:t>
            </a:r>
            <a:r>
              <a:rPr lang="es-ES" dirty="0">
                <a:sym typeface="Wingdings" panose="05000000000000000000" pitchFamily="2" charset="2"/>
              </a:rPr>
              <a:t> </a:t>
            </a:r>
            <a:r>
              <a:rPr lang="es-ES" dirty="0" err="1">
                <a:sym typeface="Wingdings" panose="05000000000000000000" pitchFamily="2" charset="2"/>
              </a:rPr>
              <a:t>Proper</a:t>
            </a:r>
            <a:r>
              <a:rPr lang="es-ES" dirty="0">
                <a:sym typeface="Wingdings" panose="05000000000000000000" pitchFamily="2" charset="2"/>
              </a:rPr>
              <a:t> </a:t>
            </a:r>
            <a:r>
              <a:rPr lang="es-ES" dirty="0" err="1">
                <a:sym typeface="Wingdings" panose="05000000000000000000" pitchFamily="2" charset="2"/>
              </a:rPr>
              <a:t>arrangement</a:t>
            </a:r>
            <a:r>
              <a:rPr lang="es-ES" dirty="0">
                <a:sym typeface="Wingdings" panose="05000000000000000000" pitchFamily="2" charset="2"/>
              </a:rPr>
              <a:t>  of </a:t>
            </a:r>
            <a:r>
              <a:rPr lang="es-ES" dirty="0" err="1">
                <a:sym typeface="Wingdings" panose="05000000000000000000" pitchFamily="2" charset="2"/>
              </a:rPr>
              <a:t>storage</a:t>
            </a:r>
            <a:r>
              <a:rPr lang="es-ES" dirty="0">
                <a:sym typeface="Wingdings" panose="05000000000000000000" pitchFamily="2" charset="2"/>
              </a:rPr>
              <a:t> </a:t>
            </a:r>
            <a:r>
              <a:rPr lang="es-ES" dirty="0" err="1">
                <a:sym typeface="Wingdings" panose="05000000000000000000" pitchFamily="2" charset="2"/>
              </a:rPr>
              <a:t>resources</a:t>
            </a:r>
            <a:r>
              <a:rPr lang="es-ES" dirty="0">
                <a:sym typeface="Wingdings" panose="05000000000000000000" pitchFamily="2" charset="2"/>
              </a:rPr>
              <a:t>, </a:t>
            </a:r>
            <a:r>
              <a:rPr lang="es-ES" dirty="0" err="1">
                <a:sym typeface="Wingdings" panose="05000000000000000000" pitchFamily="2" charset="2"/>
              </a:rPr>
              <a:t>partitioning</a:t>
            </a:r>
            <a:r>
              <a:rPr lang="es-ES" dirty="0">
                <a:sym typeface="Wingdings" panose="05000000000000000000" pitchFamily="2" charset="2"/>
              </a:rPr>
              <a:t>, </a:t>
            </a:r>
            <a:r>
              <a:rPr lang="es-ES" dirty="0" err="1">
                <a:sym typeface="Wingdings" panose="05000000000000000000" pitchFamily="2" charset="2"/>
              </a:rPr>
              <a:t>hashing</a:t>
            </a:r>
            <a:r>
              <a:rPr lang="es-ES" dirty="0">
                <a:sym typeface="Wingdings" panose="05000000000000000000" pitchFamily="2" charset="2"/>
              </a:rPr>
              <a:t> and data </a:t>
            </a:r>
            <a:r>
              <a:rPr lang="es-ES" dirty="0" err="1">
                <a:sym typeface="Wingdings" panose="05000000000000000000" pitchFamily="2" charset="2"/>
              </a:rPr>
              <a:t>locality</a:t>
            </a:r>
            <a:endParaRPr lang="es-ES" dirty="0"/>
          </a:p>
          <a:p>
            <a:pPr rtl="0"/>
            <a:r>
              <a:rPr lang="en-US" dirty="0"/>
              <a:t>3-It should allow fast distribution to nodes within a rack and these are potentially, the data nodes we moved the computation to. </a:t>
            </a:r>
            <a:r>
              <a:rPr lang="en-US" dirty="0">
                <a:sym typeface="Wingdings" panose="05000000000000000000" pitchFamily="2" charset="2"/>
              </a:rPr>
              <a:t></a:t>
            </a:r>
            <a:r>
              <a:rPr lang="en-US" dirty="0"/>
              <a:t>This means scheduling of many parallel tasks at once. </a:t>
            </a:r>
          </a:p>
          <a:p>
            <a:pPr rtl="0"/>
            <a:r>
              <a:rPr lang="en-US" dirty="0"/>
              <a:t>4-It should also enable reliability of the computing and full tolerance from failures. </a:t>
            </a:r>
            <a:r>
              <a:rPr lang="en-US" dirty="0">
                <a:sym typeface="Wingdings" panose="05000000000000000000" pitchFamily="2" charset="2"/>
              </a:rPr>
              <a:t></a:t>
            </a:r>
            <a:r>
              <a:rPr lang="en-US" dirty="0"/>
              <a:t>This means it should enable programmable replications and recovery of files when needed. It should be easily scalable to the distribute nodes where the data gets produced. </a:t>
            </a:r>
          </a:p>
          <a:p>
            <a:pPr rtl="0"/>
            <a:r>
              <a:rPr lang="en-US" dirty="0"/>
              <a:t>5-It should also enable adding new resources to take advantage of distributive computers and scale to more or faster data without losing performance. This is called scaling out if needed. </a:t>
            </a:r>
          </a:p>
          <a:p>
            <a:pPr rtl="0"/>
            <a:r>
              <a:rPr lang="en-US" dirty="0"/>
              <a:t>6-Since there are a variety of different types of data, such as documents, graphs, tables, key values, etc. A programming model should enable operations over a particular set of these types. Not every type of data may be supported by a particular model, but the models should be optimized for at least one type.</a:t>
            </a:r>
          </a:p>
          <a:p>
            <a:pPr rtl="0"/>
            <a:endParaRPr lang="es-ES" dirty="0"/>
          </a:p>
          <a:p>
            <a:pPr rtl="0"/>
            <a:endParaRPr lang="es-ES" dirty="0"/>
          </a:p>
          <a:p>
            <a:pPr rtl="0"/>
            <a:endParaRPr lang="es-ES" dirty="0"/>
          </a:p>
          <a:p>
            <a:r>
              <a:rPr lang="en-US" dirty="0"/>
              <a:t>Programming Models for Big Data:</a:t>
            </a:r>
          </a:p>
          <a:p>
            <a:r>
              <a:rPr lang="en-US" dirty="0">
                <a:hlinkClick r:id="rId3"/>
              </a:rPr>
              <a:t>https://www.coursera.org/learn/big-data-introduction/lecture/7WaCA/programming-models-for-big-data</a:t>
            </a:r>
            <a:endParaRPr lang="en-US" dirty="0"/>
          </a:p>
          <a:p>
            <a:r>
              <a:rPr lang="en-US" dirty="0">
                <a:hlinkClick r:id="rId4"/>
              </a:rPr>
              <a:t>https://books.google.com.tr/books?id=fPsN9dwCI6IC&amp;pg=PA221&amp;lpg=PA221&amp;dq=MapReduce+Iterative+MapReduce+DAG+programming+models&amp;source=bl&amp;ots=rik3DzZWfr&amp;sig=oWtr59NMH2tBlHqjUrHHOOoT9CM&amp;hl=es&amp;sa=X&amp;ved=0ahUKEwiL08W07e3VAhUoDZoKHWNeCFwQ6AEIeDAI#v=onepage&amp;q=MapReduce%20Iterative%20MapReduce%20DAG%20programming%20models&amp;f=false</a:t>
            </a:r>
            <a:endParaRPr lang="en-US" dirty="0"/>
          </a:p>
          <a:p>
            <a:r>
              <a:rPr lang="en-US" b="0" i="0" dirty="0">
                <a:effectLst/>
                <a:hlinkClick r:id="rId5"/>
              </a:rPr>
              <a:t>https://search-proquest-com.ezxy.ie.edu/docview/963530023/citation/7CD0054D04204742PQ/1?accountid=27285</a:t>
            </a:r>
            <a:r>
              <a:rPr lang="en-US" b="0" i="0" dirty="0">
                <a:effectLst/>
              </a:rPr>
              <a:t> (IE library)</a:t>
            </a:r>
          </a:p>
          <a:p>
            <a:r>
              <a:rPr lang="en-US" b="0" i="0" dirty="0">
                <a:effectLst/>
                <a:hlinkClick r:id="rId6"/>
              </a:rPr>
              <a:t>https://books.google.com.tr/books?id=IjgVAgAAQBAJ&amp;pg=PA342&amp;lpg=PA342&amp;dq=MapReduce+Iterative+MapReduce+DAG+programming+models&amp;source=bl&amp;ots=9QQGk-4E1u&amp;sig=C6C2yr0Sx6JJkylnoZKhuwPsfHA&amp;hl=es&amp;sa=X&amp;ved=0ahUKEwiL08W07e3VAhUoDZoKHWNeCFwQ6AEIUzAE#v=onepage&amp;q=MapReduce%20Iterative%20MapReduce%20DAG%20programming%20models&amp;f=false</a:t>
            </a:r>
            <a:endParaRPr lang="en-US" b="0" i="0" dirty="0">
              <a:effectLst/>
            </a:endParaRPr>
          </a:p>
          <a:p>
            <a:pPr rtl="0"/>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31</a:t>
            </a:fld>
            <a:endParaRPr lang="en-US"/>
          </a:p>
        </p:txBody>
      </p:sp>
    </p:spTree>
    <p:extLst>
      <p:ext uri="{BB962C8B-B14F-4D97-AF65-F5344CB8AC3E}">
        <p14:creationId xmlns:p14="http://schemas.microsoft.com/office/powerpoint/2010/main" xmlns="" val="171282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You</a:t>
            </a:r>
            <a:r>
              <a:rPr lang="es-ES" baseline="0" dirty="0"/>
              <a:t> </a:t>
            </a:r>
            <a:r>
              <a:rPr lang="es-ES" baseline="0" dirty="0" err="1"/>
              <a:t>should</a:t>
            </a:r>
            <a:r>
              <a:rPr lang="es-ES" baseline="0" dirty="0"/>
              <a:t> </a:t>
            </a:r>
            <a:r>
              <a:rPr lang="es-ES" baseline="0" dirty="0" err="1"/>
              <a:t>remember</a:t>
            </a:r>
            <a:r>
              <a:rPr lang="es-ES" baseline="0" dirty="0"/>
              <a:t> DAG </a:t>
            </a:r>
            <a:r>
              <a:rPr lang="es-ES" baseline="0" dirty="0" err="1"/>
              <a:t>from</a:t>
            </a:r>
            <a:r>
              <a:rPr lang="es-ES" baseline="0" dirty="0"/>
              <a:t> Apache TEZ Project as </a:t>
            </a:r>
            <a:r>
              <a:rPr lang="es-ES" baseline="0" dirty="0" err="1"/>
              <a:t>well</a:t>
            </a:r>
            <a:r>
              <a:rPr lang="es-ES" baseline="0" dirty="0"/>
              <a:t> </a:t>
            </a:r>
            <a:r>
              <a:rPr lang="es-ES" baseline="0" dirty="0" err="1"/>
              <a:t>which</a:t>
            </a:r>
            <a:r>
              <a:rPr lang="es-ES" baseline="0" dirty="0"/>
              <a:t> </a:t>
            </a:r>
            <a:r>
              <a:rPr lang="es-ES" baseline="0" dirty="0" err="1"/>
              <a:t>should</a:t>
            </a:r>
            <a:r>
              <a:rPr lang="es-ES" baseline="0" dirty="0"/>
              <a:t> </a:t>
            </a:r>
            <a:r>
              <a:rPr lang="es-ES" baseline="0" dirty="0" err="1"/>
              <a:t>have</a:t>
            </a:r>
            <a:r>
              <a:rPr lang="es-ES" baseline="0" dirty="0"/>
              <a:t> </a:t>
            </a:r>
            <a:r>
              <a:rPr lang="es-ES" baseline="0" dirty="0" err="1"/>
              <a:t>been</a:t>
            </a:r>
            <a:r>
              <a:rPr lang="es-ES" baseline="0" dirty="0"/>
              <a:t> </a:t>
            </a:r>
            <a:r>
              <a:rPr lang="es-ES" baseline="0" dirty="0" err="1"/>
              <a:t>mentioned</a:t>
            </a:r>
            <a:r>
              <a:rPr lang="es-ES" baseline="0" dirty="0"/>
              <a:t> in </a:t>
            </a:r>
            <a:r>
              <a:rPr lang="es-ES" baseline="0" dirty="0" err="1"/>
              <a:t>your</a:t>
            </a:r>
            <a:r>
              <a:rPr lang="es-ES" baseline="0" dirty="0"/>
              <a:t> </a:t>
            </a:r>
            <a:r>
              <a:rPr lang="es-ES" baseline="0" dirty="0" err="1"/>
              <a:t>Hadoop</a:t>
            </a:r>
            <a:r>
              <a:rPr lang="es-ES" baseline="0" dirty="0"/>
              <a:t> </a:t>
            </a:r>
            <a:r>
              <a:rPr lang="es-ES" baseline="0" dirty="0" err="1"/>
              <a:t>class</a:t>
            </a:r>
            <a:r>
              <a:rPr lang="es-ES" baseline="0" dirty="0"/>
              <a:t> as </a:t>
            </a:r>
            <a:r>
              <a:rPr lang="es-ES" baseline="0" dirty="0" err="1"/>
              <a:t>an</a:t>
            </a:r>
            <a:r>
              <a:rPr lang="es-ES" baseline="0" dirty="0"/>
              <a:t> </a:t>
            </a:r>
            <a:r>
              <a:rPr lang="es-ES" baseline="0" dirty="0" err="1"/>
              <a:t>alternative</a:t>
            </a:r>
            <a:r>
              <a:rPr lang="es-ES" baseline="0" dirty="0"/>
              <a:t> </a:t>
            </a:r>
            <a:r>
              <a:rPr lang="es-ES" baseline="0" dirty="0" err="1"/>
              <a:t>execution</a:t>
            </a:r>
            <a:r>
              <a:rPr lang="es-ES" baseline="0" dirty="0"/>
              <a:t> </a:t>
            </a:r>
            <a:r>
              <a:rPr lang="es-ES" baseline="0" dirty="0" err="1"/>
              <a:t>engine</a:t>
            </a:r>
            <a:r>
              <a:rPr lang="es-ES" baseline="0" dirty="0"/>
              <a:t> </a:t>
            </a:r>
            <a:r>
              <a:rPr lang="es-ES" baseline="0" dirty="0" err="1"/>
              <a:t>for</a:t>
            </a:r>
            <a:r>
              <a:rPr lang="es-ES" baseline="0" dirty="0"/>
              <a:t> </a:t>
            </a:r>
            <a:r>
              <a:rPr lang="es-ES" baseline="0" dirty="0" err="1"/>
              <a:t>Hive</a:t>
            </a:r>
            <a:r>
              <a:rPr lang="es-ES" baseline="0" dirty="0"/>
              <a:t>.</a:t>
            </a:r>
          </a:p>
          <a:p>
            <a:endParaRPr lang="es-ES" baseline="0" dirty="0"/>
          </a:p>
          <a:p>
            <a:endParaRPr lang="es-ES" baseline="0" dirty="0"/>
          </a:p>
          <a:p>
            <a:r>
              <a:rPr lang="es-ES" dirty="0" err="1"/>
              <a:t>Ref</a:t>
            </a:r>
            <a:r>
              <a:rPr lang="es-ES" dirty="0"/>
              <a:t>: http://www.sciencedirect.com.ezxy.ie.edu/science/article/pii/B9780128053942000076 </a:t>
            </a:r>
          </a:p>
          <a:p>
            <a:pPr fontAlgn="base"/>
            <a:r>
              <a:rPr lang="en-US" sz="1200" b="0" i="0" kern="1200" dirty="0">
                <a:solidFill>
                  <a:schemeClr val="tx1"/>
                </a:solidFill>
                <a:effectLst/>
                <a:latin typeface="+mn-lt"/>
                <a:ea typeface="+mn-ea"/>
                <a:cs typeface="+mn-cs"/>
              </a:rPr>
              <a:t>7.3. Big Data Processing Systems and Platforms</a:t>
            </a:r>
          </a:p>
          <a:p>
            <a:pPr fontAlgn="base"/>
            <a:r>
              <a:rPr lang="en-US" sz="1200" b="0" i="0" kern="1200" dirty="0">
                <a:solidFill>
                  <a:schemeClr val="tx1"/>
                </a:solidFill>
                <a:effectLst/>
                <a:latin typeface="+mn-lt"/>
                <a:ea typeface="+mn-ea"/>
                <a:cs typeface="+mn-cs"/>
              </a:rPr>
              <a:t>In the era of Big Data, characterized by the unprecedented volume of data, the velocity of data generation, and the variety of the structure of data, support for large-scale data analytics constitutes a particularly challenging task. To address the scalability requirements of today’s data analytics, parallel shared-nothing architectures of commodity machines (often consisting of thousands of nodes) have been lately established as the de facto solution. Various systems have been developed mainly by the industry to support Big Data analysis, including MapReduce [</a:t>
            </a:r>
            <a:r>
              <a:rPr lang="en-US" sz="1200" b="0" i="0" u="none" strike="noStrike" kern="1200" dirty="0">
                <a:solidFill>
                  <a:schemeClr val="tx1"/>
                </a:solidFill>
                <a:effectLst/>
                <a:latin typeface="+mn-lt"/>
                <a:ea typeface="+mn-ea"/>
                <a:cs typeface="+mn-cs"/>
                <a:hlinkClick r:id="rId3"/>
              </a:rPr>
              <a:t>12</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Pregel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19</a:t>
            </a:r>
            <a:r>
              <a:rPr lang="en-US" sz="1200" b="0" i="0" kern="1200" dirty="0">
                <a:solidFill>
                  <a:schemeClr val="tx1"/>
                </a:solidFill>
                <a:effectLst/>
                <a:latin typeface="+mn-lt"/>
                <a:ea typeface="+mn-ea"/>
                <a:cs typeface="+mn-cs"/>
              </a:rPr>
              <a:t>], Spark [</a:t>
            </a:r>
            <a:r>
              <a:rPr lang="en-US" sz="1200" b="0" i="0" u="none" strike="noStrike" kern="1200" dirty="0">
                <a:solidFill>
                  <a:schemeClr val="tx1"/>
                </a:solidFill>
                <a:effectLst/>
                <a:latin typeface="+mn-lt"/>
                <a:ea typeface="+mn-ea"/>
                <a:cs typeface="+mn-cs"/>
                <a:hlinkClick r:id="rId3"/>
              </a:rPr>
              <a:t>13</a:t>
            </a:r>
            <a:r>
              <a:rPr lang="en-US" sz="1200" b="0" i="0" kern="1200" dirty="0">
                <a:solidFill>
                  <a:schemeClr val="tx1"/>
                </a:solidFill>
                <a:effectLst/>
                <a:latin typeface="+mn-lt"/>
                <a:ea typeface="+mn-ea"/>
                <a:cs typeface="+mn-cs"/>
              </a:rPr>
              <a:t>], etc. In this section, we give a brief survey of some representative solutions.</a:t>
            </a:r>
          </a:p>
          <a:p>
            <a:pPr fontAlgn="base"/>
            <a:r>
              <a:rPr lang="en-US" sz="1200" b="0" i="0" kern="1200" dirty="0">
                <a:solidFill>
                  <a:schemeClr val="tx1"/>
                </a:solidFill>
                <a:effectLst/>
                <a:latin typeface="+mn-lt"/>
                <a:ea typeface="+mn-ea"/>
                <a:cs typeface="+mn-cs"/>
              </a:rPr>
              <a:t>7.3.1. Hadoop</a:t>
            </a:r>
          </a:p>
          <a:p>
            <a:pPr fontAlgn="base"/>
            <a:r>
              <a:rPr lang="en-US" sz="1200" b="0" i="0" kern="1200" dirty="0">
                <a:solidFill>
                  <a:schemeClr val="tx1"/>
                </a:solidFill>
                <a:effectLst/>
                <a:latin typeface="+mn-lt"/>
                <a:ea typeface="+mn-ea"/>
                <a:cs typeface="+mn-cs"/>
              </a:rPr>
              <a:t>Hadoop [</a:t>
            </a:r>
            <a:r>
              <a:rPr lang="en-US" sz="1200" b="0" i="0" u="none" strike="noStrike" kern="1200" dirty="0">
                <a:solidFill>
                  <a:schemeClr val="tx1"/>
                </a:solidFill>
                <a:effectLst/>
                <a:latin typeface="+mn-lt"/>
                <a:ea typeface="+mn-ea"/>
                <a:cs typeface="+mn-cs"/>
                <a:hlinkClick r:id="rId3"/>
              </a:rPr>
              <a:t>20</a:t>
            </a:r>
            <a:r>
              <a:rPr lang="en-US" sz="1200" b="0" i="0" kern="1200" dirty="0">
                <a:solidFill>
                  <a:schemeClr val="tx1"/>
                </a:solidFill>
                <a:effectLst/>
                <a:latin typeface="+mn-lt"/>
                <a:ea typeface="+mn-ea"/>
                <a:cs typeface="+mn-cs"/>
              </a:rPr>
              <a:t>] is an open source Java implementation of MapReduce [</a:t>
            </a:r>
            <a:r>
              <a:rPr lang="en-US" sz="1200" b="0" i="0" u="none" strike="noStrike" kern="1200" dirty="0">
                <a:solidFill>
                  <a:schemeClr val="tx1"/>
                </a:solidFill>
                <a:effectLst/>
                <a:latin typeface="+mn-lt"/>
                <a:ea typeface="+mn-ea"/>
                <a:cs typeface="+mn-cs"/>
                <a:hlinkClick r:id="rId3"/>
              </a:rPr>
              <a:t>12</a:t>
            </a:r>
            <a:r>
              <a:rPr lang="en-US" sz="1200" b="0" i="0" kern="1200" dirty="0">
                <a:solidFill>
                  <a:schemeClr val="tx1"/>
                </a:solidFill>
                <a:effectLst/>
                <a:latin typeface="+mn-lt"/>
                <a:ea typeface="+mn-ea"/>
                <a:cs typeface="+mn-cs"/>
              </a:rPr>
              <a:t>], which is a popular programming model for large-scale data processing proposed by Google. It runs on top of a distributed file system called HDFS, which splits input data into multiple blocks of fixed size (typically 64 MB) and replicates each data block several times across computing nodes. Users can submit MapReduce jobs to the Hadoop cluster. The Hadoop system breaks each job into multiple map tasks and reduce tasks, with its map tasks computed before its reduce tasks. Each map task processes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scans and records) a data block and produces intermediate results in the form of key-value pairs.</a:t>
            </a:r>
          </a:p>
          <a:p>
            <a:pPr fontAlgn="base"/>
            <a:r>
              <a:rPr lang="en-US" sz="1200" b="0" i="0" kern="1200" dirty="0">
                <a:solidFill>
                  <a:schemeClr val="tx1"/>
                </a:solidFill>
                <a:effectLst/>
                <a:latin typeface="+mn-lt"/>
                <a:ea typeface="+mn-ea"/>
                <a:cs typeface="+mn-cs"/>
              </a:rPr>
              <a:t>Moreover, Hadoop has evolved to the next generation of Hadoop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Hadoop MRv2) called YARN [</a:t>
            </a:r>
            <a:r>
              <a:rPr lang="en-US" sz="1200" b="0" i="0" u="none" strike="noStrike" kern="1200" dirty="0">
                <a:solidFill>
                  <a:schemeClr val="tx1"/>
                </a:solidFill>
                <a:effectLst/>
                <a:latin typeface="+mn-lt"/>
                <a:ea typeface="+mn-ea"/>
                <a:cs typeface="+mn-cs"/>
                <a:hlinkClick r:id="rId3"/>
              </a:rPr>
              <a:t>15</a:t>
            </a:r>
            <a:r>
              <a:rPr lang="en-US" sz="1200" b="0" i="0" kern="1200" dirty="0">
                <a:solidFill>
                  <a:schemeClr val="tx1"/>
                </a:solidFill>
                <a:effectLst/>
                <a:latin typeface="+mn-lt"/>
                <a:ea typeface="+mn-ea"/>
                <a:cs typeface="+mn-cs"/>
              </a:rPr>
              <a:t>], as a large-scale data operating platform and cluster resource management system. There is a new architecture for YARN, which separates the resource management from the computation model. Such a separation enables YARN to support a number of diverse data-intensive computing frameworks including Dryad [</a:t>
            </a:r>
            <a:r>
              <a:rPr lang="en-US" sz="1200" b="0" i="0" u="none" strike="noStrike" kern="1200" dirty="0">
                <a:solidFill>
                  <a:schemeClr val="tx1"/>
                </a:solidFill>
                <a:effectLst/>
                <a:latin typeface="+mn-lt"/>
                <a:ea typeface="+mn-ea"/>
                <a:cs typeface="+mn-cs"/>
                <a:hlinkClick r:id="rId3"/>
              </a:rPr>
              <a:t>21</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Giraph</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22</a:t>
            </a:r>
            <a:r>
              <a:rPr lang="en-US" sz="1200" b="0" i="0" kern="1200" dirty="0">
                <a:solidFill>
                  <a:schemeClr val="tx1"/>
                </a:solidFill>
                <a:effectLst/>
                <a:latin typeface="+mn-lt"/>
                <a:ea typeface="+mn-ea"/>
                <a:cs typeface="+mn-cs"/>
              </a:rPr>
              <a:t>], Spark [</a:t>
            </a:r>
            <a:r>
              <a:rPr lang="en-US" sz="1200" b="0" i="0" u="none" strike="noStrike" kern="1200" dirty="0">
                <a:solidFill>
                  <a:schemeClr val="tx1"/>
                </a:solidFill>
                <a:effectLst/>
                <a:latin typeface="+mn-lt"/>
                <a:ea typeface="+mn-ea"/>
                <a:cs typeface="+mn-cs"/>
                <a:hlinkClick r:id="rId3"/>
              </a:rPr>
              <a:t>13</a:t>
            </a:r>
            <a:r>
              <a:rPr lang="en-US" sz="1200" b="0" i="0" kern="1200" dirty="0">
                <a:solidFill>
                  <a:schemeClr val="tx1"/>
                </a:solidFill>
                <a:effectLst/>
                <a:latin typeface="+mn-lt"/>
                <a:ea typeface="+mn-ea"/>
                <a:cs typeface="+mn-cs"/>
              </a:rPr>
              <a:t>], Storm [</a:t>
            </a:r>
            <a:r>
              <a:rPr lang="en-US" sz="1200" b="0" i="0" u="none" strike="noStrike" kern="1200" dirty="0">
                <a:solidFill>
                  <a:schemeClr val="tx1"/>
                </a:solidFill>
                <a:effectLst/>
                <a:latin typeface="+mn-lt"/>
                <a:ea typeface="+mn-ea"/>
                <a:cs typeface="+mn-cs"/>
                <a:hlinkClick r:id="rId3"/>
              </a:rPr>
              <a:t>23</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Tez</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24</a:t>
            </a:r>
            <a:r>
              <a:rPr lang="en-US" sz="1200" b="0" i="0" kern="1200" dirty="0">
                <a:solidFill>
                  <a:schemeClr val="tx1"/>
                </a:solidFill>
                <a:effectLst/>
                <a:latin typeface="+mn-lt"/>
                <a:ea typeface="+mn-ea"/>
                <a:cs typeface="+mn-cs"/>
              </a:rPr>
              <a:t>]. In YARNs architecture, there is a global master named </a:t>
            </a:r>
            <a:r>
              <a:rPr lang="en-US" sz="1200" b="0" i="0" kern="1200" dirty="0" err="1">
                <a:solidFill>
                  <a:schemeClr val="tx1"/>
                </a:solidFill>
                <a:effectLst/>
                <a:latin typeface="+mn-lt"/>
                <a:ea typeface="+mn-ea"/>
                <a:cs typeface="+mn-cs"/>
              </a:rPr>
              <a:t>ResourceManager</a:t>
            </a:r>
            <a:r>
              <a:rPr lang="en-US" sz="1200" b="0" i="0" kern="1200" dirty="0">
                <a:solidFill>
                  <a:schemeClr val="tx1"/>
                </a:solidFill>
                <a:effectLst/>
                <a:latin typeface="+mn-lt"/>
                <a:ea typeface="+mn-ea"/>
                <a:cs typeface="+mn-cs"/>
              </a:rPr>
              <a:t> (RM) and a set of per-node slaves called </a:t>
            </a:r>
            <a:r>
              <a:rPr lang="en-US" sz="1200" b="0" i="0" kern="1200" dirty="0" err="1">
                <a:solidFill>
                  <a:schemeClr val="tx1"/>
                </a:solidFill>
                <a:effectLst/>
                <a:latin typeface="+mn-lt"/>
                <a:ea typeface="+mn-ea"/>
                <a:cs typeface="+mn-cs"/>
              </a:rPr>
              <a:t>NodeManagers</a:t>
            </a:r>
            <a:r>
              <a:rPr lang="en-US" sz="1200" b="0" i="0" kern="1200" dirty="0">
                <a:solidFill>
                  <a:schemeClr val="tx1"/>
                </a:solidFill>
                <a:effectLst/>
                <a:latin typeface="+mn-lt"/>
                <a:ea typeface="+mn-ea"/>
                <a:cs typeface="+mn-cs"/>
              </a:rPr>
              <a:t> (NM), which forms a generic system for managing applications in a distributed manner. The RM is responsible for tracking and arbitrating resources among applications. In contrast, the NM has responsibility for launching tasks and monitoring the resource usage per slave node. Moreover, there is another component called </a:t>
            </a:r>
            <a:r>
              <a:rPr lang="en-US" sz="1200" b="0" i="0" kern="1200" dirty="0" err="1">
                <a:solidFill>
                  <a:schemeClr val="tx1"/>
                </a:solidFill>
                <a:effectLst/>
                <a:latin typeface="+mn-lt"/>
                <a:ea typeface="+mn-ea"/>
                <a:cs typeface="+mn-cs"/>
              </a:rPr>
              <a:t>ApplicationMaster</a:t>
            </a:r>
            <a:r>
              <a:rPr lang="en-US" sz="1200" b="0" i="0" kern="1200" dirty="0">
                <a:solidFill>
                  <a:schemeClr val="tx1"/>
                </a:solidFill>
                <a:effectLst/>
                <a:latin typeface="+mn-lt"/>
                <a:ea typeface="+mn-ea"/>
                <a:cs typeface="+mn-cs"/>
              </a:rPr>
              <a:t>, which is a framework-specific entity. It is responsible for negotiating resources from the RM and working with the NM to execute and monitor the progress of tasks. Particularly, all resources of YARN are requested in the form of container, which is a logical bundle of resources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1 CPUs, 2G memory). As a multitenant platform, YARN organizes user submitted applications into queues and share resources between these queues. Users can set their own queues in a configuration file provided by YARN.</a:t>
            </a:r>
          </a:p>
          <a:p>
            <a:endParaRPr lang="es-ES" dirty="0"/>
          </a:p>
          <a:p>
            <a:pPr fontAlgn="base"/>
            <a:r>
              <a:rPr lang="en-US" sz="1200" b="0" i="0" kern="1200" dirty="0">
                <a:solidFill>
                  <a:schemeClr val="tx1"/>
                </a:solidFill>
                <a:effectLst/>
                <a:latin typeface="+mn-lt"/>
                <a:ea typeface="+mn-ea"/>
                <a:cs typeface="+mn-cs"/>
              </a:rPr>
              <a:t>7.3.2. Dryad</a:t>
            </a:r>
          </a:p>
          <a:p>
            <a:pPr fontAlgn="base"/>
            <a:r>
              <a:rPr lang="en-US" sz="1200" b="0" i="0" kern="1200" dirty="0">
                <a:solidFill>
                  <a:schemeClr val="tx1"/>
                </a:solidFill>
                <a:effectLst/>
                <a:latin typeface="+mn-lt"/>
                <a:ea typeface="+mn-ea"/>
                <a:cs typeface="+mn-cs"/>
              </a:rPr>
              <a:t>Dryad [</a:t>
            </a:r>
            <a:r>
              <a:rPr lang="en-US" sz="1200" b="0" i="0" u="none" strike="noStrike" kern="1200" dirty="0">
                <a:solidFill>
                  <a:schemeClr val="tx1"/>
                </a:solidFill>
                <a:effectLst/>
                <a:latin typeface="+mn-lt"/>
                <a:ea typeface="+mn-ea"/>
                <a:cs typeface="+mn-cs"/>
                <a:hlinkClick r:id="rId3"/>
              </a:rPr>
              <a:t>21</a:t>
            </a:r>
            <a:r>
              <a:rPr lang="en-US" sz="1200" b="0" i="0" kern="1200" dirty="0">
                <a:solidFill>
                  <a:schemeClr val="tx1"/>
                </a:solidFill>
                <a:effectLst/>
                <a:latin typeface="+mn-lt"/>
                <a:ea typeface="+mn-ea"/>
                <a:cs typeface="+mn-cs"/>
              </a:rPr>
              <a:t>] is a distributed execution engine that simplifies the process of implementing data-parallel applications to run on a cluster. The original motivation for Dryad was to execute data mining operations efficiently, which has also lead to technologies such as MapReduce or Hadoop. Dryad is a general-purpose execution engine and can also be used to implement a wide range of other application types, including time series analysis, image processing, and a variety of scientific computations. The computation is structured as a directed graph: Programs are graph vertices, while the channels are graph edges. A Dryad job is a graph generator, which can synthesize any directed acyclic graph. These graphs can even change during execution in response to important events in the computation. Dryad handles job creation and management, resource management, job monitoring and visualization, fault tolerance, </a:t>
            </a:r>
            <a:r>
              <a:rPr lang="en-US" sz="1200" b="0" i="0" kern="1200" dirty="0" err="1">
                <a:solidFill>
                  <a:schemeClr val="tx1"/>
                </a:solidFill>
                <a:effectLst/>
                <a:latin typeface="+mn-lt"/>
                <a:ea typeface="+mn-ea"/>
                <a:cs typeface="+mn-cs"/>
              </a:rPr>
              <a:t>reexecution</a:t>
            </a:r>
            <a:r>
              <a:rPr lang="en-US" sz="1200" b="0" i="0" kern="1200" dirty="0">
                <a:solidFill>
                  <a:schemeClr val="tx1"/>
                </a:solidFill>
                <a:effectLst/>
                <a:latin typeface="+mn-lt"/>
                <a:ea typeface="+mn-ea"/>
                <a:cs typeface="+mn-cs"/>
              </a:rPr>
              <a:t>, scheduling, and accounting.</a:t>
            </a:r>
          </a:p>
          <a:p>
            <a:pPr fontAlgn="base"/>
            <a:r>
              <a:rPr lang="en-US" sz="1200" b="0" i="0" kern="1200" dirty="0">
                <a:solidFill>
                  <a:schemeClr val="tx1"/>
                </a:solidFill>
                <a:effectLst/>
                <a:latin typeface="+mn-lt"/>
                <a:ea typeface="+mn-ea"/>
                <a:cs typeface="+mn-cs"/>
              </a:rPr>
              <a:t>7.3.3. </a:t>
            </a:r>
            <a:r>
              <a:rPr lang="en-US" sz="1200" b="0" i="0" kern="1200" dirty="0" err="1">
                <a:solidFill>
                  <a:schemeClr val="tx1"/>
                </a:solidFill>
                <a:effectLst/>
                <a:latin typeface="+mn-lt"/>
                <a:ea typeface="+mn-ea"/>
                <a:cs typeface="+mn-cs"/>
              </a:rPr>
              <a:t>Pregel</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Pregel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19</a:t>
            </a:r>
            <a:r>
              <a:rPr lang="en-US" sz="1200" b="0" i="0" kern="1200" dirty="0">
                <a:solidFill>
                  <a:schemeClr val="tx1"/>
                </a:solidFill>
                <a:effectLst/>
                <a:latin typeface="+mn-lt"/>
                <a:ea typeface="+mn-ea"/>
                <a:cs typeface="+mn-cs"/>
              </a:rPr>
              <a:t>] is a specialized model for iterative graph applications. In </a:t>
            </a:r>
            <a:r>
              <a:rPr lang="en-US" sz="1200" b="0" i="0" kern="1200" dirty="0" err="1">
                <a:solidFill>
                  <a:schemeClr val="tx1"/>
                </a:solidFill>
                <a:effectLst/>
                <a:latin typeface="+mn-lt"/>
                <a:ea typeface="+mn-ea"/>
                <a:cs typeface="+mn-cs"/>
              </a:rPr>
              <a:t>Pregel</a:t>
            </a:r>
            <a:r>
              <a:rPr lang="en-US" sz="1200" b="0" i="0" kern="1200" dirty="0">
                <a:solidFill>
                  <a:schemeClr val="tx1"/>
                </a:solidFill>
                <a:effectLst/>
                <a:latin typeface="+mn-lt"/>
                <a:ea typeface="+mn-ea"/>
                <a:cs typeface="+mn-cs"/>
              </a:rPr>
              <a:t>, a program runs as a series of coordinated </a:t>
            </a:r>
            <a:r>
              <a:rPr lang="en-US" sz="1200" b="0" i="0" kern="1200" dirty="0" err="1">
                <a:solidFill>
                  <a:schemeClr val="tx1"/>
                </a:solidFill>
                <a:effectLst/>
                <a:latin typeface="+mn-lt"/>
                <a:ea typeface="+mn-ea"/>
                <a:cs typeface="+mn-cs"/>
              </a:rPr>
              <a:t>supersteps</a:t>
            </a:r>
            <a:r>
              <a:rPr lang="en-US" sz="1200" b="0" i="0" kern="1200" dirty="0">
                <a:solidFill>
                  <a:schemeClr val="tx1"/>
                </a:solidFill>
                <a:effectLst/>
                <a:latin typeface="+mn-lt"/>
                <a:ea typeface="+mn-ea"/>
                <a:cs typeface="+mn-cs"/>
              </a:rPr>
              <a:t>. With each </a:t>
            </a:r>
            <a:r>
              <a:rPr lang="en-US" sz="1200" b="0" i="0" kern="1200" dirty="0" err="1">
                <a:solidFill>
                  <a:schemeClr val="tx1"/>
                </a:solidFill>
                <a:effectLst/>
                <a:latin typeface="+mn-lt"/>
                <a:ea typeface="+mn-ea"/>
                <a:cs typeface="+mn-cs"/>
              </a:rPr>
              <a:t>superstep</a:t>
            </a:r>
            <a:r>
              <a:rPr lang="en-US" sz="1200" b="0" i="0" kern="1200" dirty="0">
                <a:solidFill>
                  <a:schemeClr val="tx1"/>
                </a:solidFill>
                <a:effectLst/>
                <a:latin typeface="+mn-lt"/>
                <a:ea typeface="+mn-ea"/>
                <a:cs typeface="+mn-cs"/>
              </a:rPr>
              <a:t>, each vertex in the graph runs a user function that can update state associated with the vertex, change the graph topology, and send messages to other vertices for use in the next </a:t>
            </a:r>
            <a:r>
              <a:rPr lang="en-US" sz="1200" b="0" i="0" kern="1200" dirty="0" err="1">
                <a:solidFill>
                  <a:schemeClr val="tx1"/>
                </a:solidFill>
                <a:effectLst/>
                <a:latin typeface="+mn-lt"/>
                <a:ea typeface="+mn-ea"/>
                <a:cs typeface="+mn-cs"/>
              </a:rPr>
              <a:t>superstep</a:t>
            </a:r>
            <a:r>
              <a:rPr lang="en-US" sz="1200" b="0" i="0" kern="1200" dirty="0">
                <a:solidFill>
                  <a:schemeClr val="tx1"/>
                </a:solidFill>
                <a:effectLst/>
                <a:latin typeface="+mn-lt"/>
                <a:ea typeface="+mn-ea"/>
                <a:cs typeface="+mn-cs"/>
              </a:rPr>
              <a:t>. This model can express many graph algorithms, including shortest paths, bipartite matching, and PageRank.</a:t>
            </a:r>
          </a:p>
          <a:p>
            <a:pPr fontAlgn="base"/>
            <a:r>
              <a:rPr lang="en-US" sz="1200" b="0" i="0" kern="1200" dirty="0">
                <a:solidFill>
                  <a:schemeClr val="tx1"/>
                </a:solidFill>
                <a:effectLst/>
                <a:latin typeface="+mn-lt"/>
                <a:ea typeface="+mn-ea"/>
                <a:cs typeface="+mn-cs"/>
              </a:rPr>
              <a:t>7.3.4. Storm</a:t>
            </a:r>
          </a:p>
          <a:p>
            <a:pPr fontAlgn="base"/>
            <a:r>
              <a:rPr lang="en-US" sz="1200" b="0" i="0" kern="1200" dirty="0">
                <a:solidFill>
                  <a:schemeClr val="tx1"/>
                </a:solidFill>
                <a:effectLst/>
                <a:latin typeface="+mn-lt"/>
                <a:ea typeface="+mn-ea"/>
                <a:cs typeface="+mn-cs"/>
              </a:rPr>
              <a:t>Storm [</a:t>
            </a:r>
            <a:r>
              <a:rPr lang="en-US" sz="1200" b="0" i="0" u="none" strike="noStrike" kern="1200" dirty="0">
                <a:solidFill>
                  <a:schemeClr val="tx1"/>
                </a:solidFill>
                <a:effectLst/>
                <a:latin typeface="+mn-lt"/>
                <a:ea typeface="+mn-ea"/>
                <a:cs typeface="+mn-cs"/>
                <a:hlinkClick r:id="rId3"/>
              </a:rPr>
              <a:t>23</a:t>
            </a:r>
            <a:r>
              <a:rPr lang="en-US" sz="1200" b="0" i="0" kern="1200" dirty="0">
                <a:solidFill>
                  <a:schemeClr val="tx1"/>
                </a:solidFill>
                <a:effectLst/>
                <a:latin typeface="+mn-lt"/>
                <a:ea typeface="+mn-ea"/>
                <a:cs typeface="+mn-cs"/>
              </a:rPr>
              <a:t>] is a distributed real-time computation system. In a similar way to how Hadoop provides a set of general primitives for doing batch processing, Storm provides a set of general primitives for doing real-time computation, which greatly eases the writing of parallel real-time computation. It can be used for processing messages and updating databases (stream processing), performing a continuous query on data streams and streaming the results into clients (continuous computation), parallelizing an intense query like a search query on the fly (distributed Remote Procedure Calls (RPC)), and more. Storm’s small set of primitives satisfies a stunning number of user needs. For example, Storm scales to massive numbers of messages per second. To scale a topology, all you have to do is add machines and increase the parallelism settings of the topology. As an example of Storm’s scale, one of Storm’s initial applications processed 1,000,000 messages per second on a 10-node cluster, including hundreds of database calls per second as part of the topology.</a:t>
            </a:r>
          </a:p>
          <a:p>
            <a:pPr fontAlgn="base"/>
            <a:r>
              <a:rPr lang="en-US" sz="1200" b="0" i="0" kern="1200" dirty="0">
                <a:solidFill>
                  <a:schemeClr val="tx1"/>
                </a:solidFill>
                <a:effectLst/>
                <a:latin typeface="+mn-lt"/>
                <a:ea typeface="+mn-ea"/>
                <a:cs typeface="+mn-cs"/>
              </a:rPr>
              <a:t>7.3.5. Spark</a:t>
            </a:r>
          </a:p>
          <a:p>
            <a:pPr fontAlgn="base"/>
            <a:r>
              <a:rPr lang="en-US" sz="1200" b="0" i="0" kern="1200" dirty="0">
                <a:solidFill>
                  <a:schemeClr val="tx1"/>
                </a:solidFill>
                <a:effectLst/>
                <a:latin typeface="+mn-lt"/>
                <a:ea typeface="+mn-ea"/>
                <a:cs typeface="+mn-cs"/>
              </a:rPr>
              <a:t>Spark [</a:t>
            </a:r>
            <a:r>
              <a:rPr lang="en-US" sz="1200" b="0" i="0" u="none" strike="noStrike" kern="1200" dirty="0">
                <a:solidFill>
                  <a:schemeClr val="tx1"/>
                </a:solidFill>
                <a:effectLst/>
                <a:latin typeface="+mn-lt"/>
                <a:ea typeface="+mn-ea"/>
                <a:cs typeface="+mn-cs"/>
                <a:hlinkClick r:id="rId3"/>
              </a:rPr>
              <a:t>13</a:t>
            </a:r>
            <a:r>
              <a:rPr lang="en-US" sz="1200" b="0" i="0" kern="1200" dirty="0">
                <a:solidFill>
                  <a:schemeClr val="tx1"/>
                </a:solidFill>
                <a:effectLst/>
                <a:latin typeface="+mn-lt"/>
                <a:ea typeface="+mn-ea"/>
                <a:cs typeface="+mn-cs"/>
              </a:rPr>
              <a:t>] is a fast in-memory data processing system that achieves high performance for applications through caching data in memory (or disk) for data sharing across computation stages. It is achieved with the </a:t>
            </a:r>
            <a:r>
              <a:rPr lang="en-US" sz="1200" b="0" i="1" kern="1200" dirty="0">
                <a:solidFill>
                  <a:schemeClr val="tx1"/>
                </a:solidFill>
                <a:effectLst/>
                <a:latin typeface="+mn-lt"/>
                <a:ea typeface="+mn-ea"/>
                <a:cs typeface="+mn-cs"/>
              </a:rPr>
              <a:t>resilient distributed dataset</a:t>
            </a:r>
            <a:r>
              <a:rPr lang="en-US" sz="1200" b="0" i="0" kern="1200" dirty="0">
                <a:solidFill>
                  <a:schemeClr val="tx1"/>
                </a:solidFill>
                <a:effectLst/>
                <a:latin typeface="+mn-lt"/>
                <a:ea typeface="+mn-ea"/>
                <a:cs typeface="+mn-cs"/>
              </a:rPr>
              <a:t> (RDD) in-memory storage abstraction for computing data, which is a read-only, partitioned collection of records [ </a:t>
            </a:r>
            <a:r>
              <a:rPr lang="en-US" sz="1200" b="0" i="0" u="none" strike="noStrike" kern="1200" dirty="0">
                <a:solidFill>
                  <a:schemeClr val="tx1"/>
                </a:solidFill>
                <a:effectLst/>
                <a:latin typeface="+mn-lt"/>
                <a:ea typeface="+mn-ea"/>
                <a:cs typeface="+mn-cs"/>
                <a:hlinkClick r:id="rId3"/>
              </a:rPr>
              <a:t>25</a:t>
            </a:r>
            <a:r>
              <a:rPr lang="en-US" sz="1200" b="0" i="0" kern="1200" dirty="0">
                <a:solidFill>
                  <a:schemeClr val="tx1"/>
                </a:solidFill>
                <a:effectLst/>
                <a:latin typeface="+mn-lt"/>
                <a:ea typeface="+mn-ea"/>
                <a:cs typeface="+mn-cs"/>
              </a:rPr>
              <a:t>]. Each RDD is generated from data in stable storage or other RDDs through </a:t>
            </a:r>
            <a:r>
              <a:rPr lang="en-US" sz="1200" b="0" i="1"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operations such as </a:t>
            </a:r>
            <a:r>
              <a:rPr lang="en-US" sz="1200" b="0" i="1" kern="1200" dirty="0">
                <a:solidFill>
                  <a:schemeClr val="tx1"/>
                </a:solidFill>
                <a:effectLst/>
                <a:latin typeface="+mn-lt"/>
                <a:ea typeface="+mn-ea"/>
                <a:cs typeface="+mn-cs"/>
              </a:rPr>
              <a:t>map</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filter</a:t>
            </a:r>
            <a:r>
              <a:rPr lang="en-US" sz="1200" b="0" i="0" kern="1200" dirty="0">
                <a:solidFill>
                  <a:schemeClr val="tx1"/>
                </a:solidFill>
                <a:effectLst/>
                <a:latin typeface="+mn-lt"/>
                <a:ea typeface="+mn-ea"/>
                <a:cs typeface="+mn-cs"/>
              </a:rPr>
              <a:t>, and </a:t>
            </a:r>
            <a:r>
              <a:rPr lang="en-US" sz="1200" b="0" i="1" kern="1200" dirty="0" err="1">
                <a:solidFill>
                  <a:schemeClr val="tx1"/>
                </a:solidFill>
                <a:effectLst/>
                <a:latin typeface="+mn-lt"/>
                <a:ea typeface="+mn-ea"/>
                <a:cs typeface="+mn-cs"/>
              </a:rPr>
              <a:t>reduceByKey</a:t>
            </a:r>
            <a:r>
              <a:rPr lang="en-US" sz="1200" b="0" i="0" kern="1200" dirty="0">
                <a:solidFill>
                  <a:schemeClr val="tx1"/>
                </a:solidFill>
                <a:effectLst/>
                <a:latin typeface="+mn-lt"/>
                <a:ea typeface="+mn-ea"/>
                <a:cs typeface="+mn-cs"/>
              </a:rPr>
              <a:t>. Notably, the </a:t>
            </a:r>
            <a:r>
              <a:rPr lang="en-US" sz="1200" b="0" i="1" kern="1200" dirty="0">
                <a:solidFill>
                  <a:schemeClr val="tx1"/>
                </a:solidFill>
                <a:effectLst/>
                <a:latin typeface="+mn-lt"/>
                <a:ea typeface="+mn-ea"/>
                <a:cs typeface="+mn-cs"/>
              </a:rPr>
              <a:t>transformation</a:t>
            </a:r>
            <a:r>
              <a:rPr lang="en-US" sz="1200" b="0" i="0" kern="1200" dirty="0">
                <a:solidFill>
                  <a:schemeClr val="tx1"/>
                </a:solidFill>
                <a:effectLst/>
                <a:latin typeface="+mn-lt"/>
                <a:ea typeface="+mn-ea"/>
                <a:cs typeface="+mn-cs"/>
              </a:rPr>
              <a:t> is a </a:t>
            </a:r>
            <a:r>
              <a:rPr lang="en-US" sz="1200" b="0" i="1" kern="1200" dirty="0">
                <a:solidFill>
                  <a:schemeClr val="tx1"/>
                </a:solidFill>
                <a:effectLst/>
                <a:latin typeface="+mn-lt"/>
                <a:ea typeface="+mn-ea"/>
                <a:cs typeface="+mn-cs"/>
              </a:rPr>
              <a:t>lazy</a:t>
            </a:r>
            <a:r>
              <a:rPr lang="en-US" sz="1200" b="0" i="0" kern="1200" dirty="0">
                <a:solidFill>
                  <a:schemeClr val="tx1"/>
                </a:solidFill>
                <a:effectLst/>
                <a:latin typeface="+mn-lt"/>
                <a:ea typeface="+mn-ea"/>
                <a:cs typeface="+mn-cs"/>
              </a:rPr>
              <a:t> operation that only defines a new RDD without immediately computing it. To launch RDD computation, Spark provides another set of </a:t>
            </a:r>
            <a:r>
              <a:rPr lang="en-US" sz="1200" b="0" i="1" kern="1200" dirty="0" err="1">
                <a:solidFill>
                  <a:schemeClr val="tx1"/>
                </a:solidFill>
                <a:effectLst/>
                <a:latin typeface="+mn-lt"/>
                <a:ea typeface="+mn-ea"/>
                <a:cs typeface="+mn-cs"/>
              </a:rPr>
              <a:t>action</a:t>
            </a:r>
            <a:r>
              <a:rPr lang="en-US" sz="1200" b="0" i="0" kern="1200" dirty="0" err="1">
                <a:solidFill>
                  <a:schemeClr val="tx1"/>
                </a:solidFill>
                <a:effectLst/>
                <a:latin typeface="+mn-lt"/>
                <a:ea typeface="+mn-ea"/>
                <a:cs typeface="+mn-cs"/>
              </a:rPr>
              <a:t>operations</a:t>
            </a:r>
            <a:r>
              <a:rPr lang="en-US" sz="1200" b="0" i="0" kern="1200" dirty="0">
                <a:solidFill>
                  <a:schemeClr val="tx1"/>
                </a:solidFill>
                <a:effectLst/>
                <a:latin typeface="+mn-lt"/>
                <a:ea typeface="+mn-ea"/>
                <a:cs typeface="+mn-cs"/>
              </a:rPr>
              <a:t> such as </a:t>
            </a:r>
            <a:r>
              <a:rPr lang="en-US" sz="1200" b="0" i="1" kern="1200" dirty="0">
                <a:solidFill>
                  <a:schemeClr val="tx1"/>
                </a:solidFill>
                <a:effectLst/>
                <a:latin typeface="+mn-lt"/>
                <a:ea typeface="+mn-ea"/>
                <a:cs typeface="+mn-cs"/>
              </a:rPr>
              <a:t>count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collect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save</a:t>
            </a:r>
            <a:r>
              <a:rPr lang="en-US" sz="1200" b="0" i="0" kern="1200" dirty="0">
                <a:solidFill>
                  <a:schemeClr val="tx1"/>
                </a:solidFill>
                <a:effectLst/>
                <a:latin typeface="+mn-lt"/>
                <a:ea typeface="+mn-ea"/>
                <a:cs typeface="+mn-cs"/>
              </a:rPr>
              <a:t>, which return a value to the application or export data to a storage system. For RDD caching, Spark offers five storage levels,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memory only</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memory and disk</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memory only </a:t>
            </a:r>
            <a:r>
              <a:rPr lang="en-US" sz="1200" b="0" i="1" kern="1200" dirty="0" err="1">
                <a:solidFill>
                  <a:schemeClr val="tx1"/>
                </a:solidFill>
                <a:effectLst/>
                <a:latin typeface="+mn-lt"/>
                <a:ea typeface="+mn-ea"/>
                <a:cs typeface="+mn-cs"/>
              </a:rPr>
              <a:t>ser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memory and disk </a:t>
            </a:r>
            <a:r>
              <a:rPr lang="en-US" sz="1200" b="0" i="1" kern="1200" dirty="0" err="1">
                <a:solidFill>
                  <a:schemeClr val="tx1"/>
                </a:solidFill>
                <a:effectLst/>
                <a:latin typeface="+mn-lt"/>
                <a:ea typeface="+mn-ea"/>
                <a:cs typeface="+mn-cs"/>
              </a:rPr>
              <a:t>ser</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disk only</a:t>
            </a:r>
            <a:r>
              <a:rPr lang="en-US" sz="1200" b="0" i="0" kern="1200" dirty="0">
                <a:solidFill>
                  <a:schemeClr val="tx1"/>
                </a:solidFill>
                <a:effectLst/>
                <a:latin typeface="+mn-lt"/>
                <a:ea typeface="+mn-ea"/>
                <a:cs typeface="+mn-cs"/>
              </a:rPr>
              <a:t>. For a Spark application in execution, the Spark system will spawn a master called </a:t>
            </a:r>
            <a:r>
              <a:rPr lang="en-US" sz="1200" b="0" i="1" kern="1200" dirty="0">
                <a:solidFill>
                  <a:schemeClr val="tx1"/>
                </a:solidFill>
                <a:effectLst/>
                <a:latin typeface="+mn-lt"/>
                <a:ea typeface="+mn-ea"/>
                <a:cs typeface="+mn-cs"/>
              </a:rPr>
              <a:t>driver</a:t>
            </a:r>
            <a:r>
              <a:rPr lang="en-US" sz="1200" b="0" i="0" kern="1200" dirty="0">
                <a:solidFill>
                  <a:schemeClr val="tx1"/>
                </a:solidFill>
                <a:effectLst/>
                <a:latin typeface="+mn-lt"/>
                <a:ea typeface="+mn-ea"/>
                <a:cs typeface="+mn-cs"/>
              </a:rPr>
              <a:t>, which is responsible for defining and managing RDDs, and a set of slavers called </a:t>
            </a:r>
            <a:r>
              <a:rPr lang="en-US" sz="1200" b="0" i="1" kern="1200" dirty="0">
                <a:solidFill>
                  <a:schemeClr val="tx1"/>
                </a:solidFill>
                <a:effectLst/>
                <a:latin typeface="+mn-lt"/>
                <a:ea typeface="+mn-ea"/>
                <a:cs typeface="+mn-cs"/>
              </a:rPr>
              <a:t>executors</a:t>
            </a:r>
            <a:r>
              <a:rPr lang="en-US" sz="1200" b="0" i="0" kern="1200" dirty="0">
                <a:solidFill>
                  <a:schemeClr val="tx1"/>
                </a:solidFill>
                <a:effectLst/>
                <a:latin typeface="+mn-lt"/>
                <a:ea typeface="+mn-ea"/>
                <a:cs typeface="+mn-cs"/>
              </a:rPr>
              <a:t>, which perform the computations dynamically. The Spark applications can run on either YARN, </a:t>
            </a:r>
            <a:r>
              <a:rPr lang="en-US" sz="1200" b="0" i="0" kern="1200" dirty="0" err="1">
                <a:solidFill>
                  <a:schemeClr val="tx1"/>
                </a:solidFill>
                <a:effectLst/>
                <a:latin typeface="+mn-lt"/>
                <a:ea typeface="+mn-ea"/>
                <a:cs typeface="+mn-cs"/>
              </a:rPr>
              <a:t>Mesos</a:t>
            </a:r>
            <a:r>
              <a:rPr lang="en-US" sz="1200" b="0" i="0" kern="1200" dirty="0">
                <a:solidFill>
                  <a:schemeClr val="tx1"/>
                </a:solidFill>
                <a:effectLst/>
                <a:latin typeface="+mn-lt"/>
                <a:ea typeface="+mn-ea"/>
                <a:cs typeface="+mn-cs"/>
              </a:rPr>
              <a:t>, local, or standalone cluster modes. In this paper, we focus on the standalone cluster mode.</a:t>
            </a:r>
          </a:p>
          <a:p>
            <a:pPr fontAlgn="base"/>
            <a:endParaRPr lang="es-ES" sz="1200" b="0" i="0" kern="1200" dirty="0">
              <a:solidFill>
                <a:schemeClr val="tx1"/>
              </a:solidFill>
              <a:effectLst/>
              <a:latin typeface="+mn-lt"/>
              <a:ea typeface="+mn-ea"/>
              <a:cs typeface="+mn-cs"/>
            </a:endParaRPr>
          </a:p>
          <a:p>
            <a:pPr fontAlgn="base"/>
            <a:endParaRPr lang="es-ES" sz="1200" b="0" i="0" kern="1200" dirty="0">
              <a:solidFill>
                <a:schemeClr val="tx1"/>
              </a:solidFill>
              <a:effectLst/>
              <a:latin typeface="+mn-lt"/>
              <a:ea typeface="+mn-ea"/>
              <a:cs typeface="+mn-cs"/>
            </a:endParaRPr>
          </a:p>
          <a:p>
            <a:r>
              <a:rPr lang="es-ES" baseline="0" dirty="0" err="1"/>
              <a:t>Referring</a:t>
            </a:r>
            <a:r>
              <a:rPr lang="es-ES" baseline="0" dirty="0"/>
              <a:t> to </a:t>
            </a:r>
            <a:r>
              <a:rPr lang="es-ES" baseline="0" dirty="0" err="1"/>
              <a:t>Pregel</a:t>
            </a:r>
            <a:r>
              <a:rPr lang="es-ES" baseline="0" dirty="0"/>
              <a:t> </a:t>
            </a:r>
            <a:r>
              <a:rPr lang="es-ES" baseline="0" dirty="0" err="1"/>
              <a:t>above</a:t>
            </a:r>
            <a:r>
              <a:rPr lang="es-ES" baseline="0" dirty="0"/>
              <a:t>, BSP </a:t>
            </a:r>
            <a:r>
              <a:rPr lang="es-ES" baseline="0" dirty="0" err="1"/>
              <a:t>refers</a:t>
            </a:r>
            <a:r>
              <a:rPr lang="es-ES" baseline="0" dirty="0"/>
              <a:t> to </a:t>
            </a:r>
            <a:r>
              <a:rPr lang="es-ES" baseline="0" dirty="0" err="1"/>
              <a:t>Bulk</a:t>
            </a:r>
            <a:r>
              <a:rPr lang="es-ES" baseline="0" dirty="0"/>
              <a:t> </a:t>
            </a:r>
            <a:r>
              <a:rPr lang="es-ES" baseline="0" dirty="0" err="1"/>
              <a:t>Synchronous</a:t>
            </a:r>
            <a:r>
              <a:rPr lang="es-ES" baseline="0" dirty="0"/>
              <a:t> </a:t>
            </a:r>
            <a:r>
              <a:rPr lang="es-ES" baseline="0" dirty="0" err="1"/>
              <a:t>Parallel</a:t>
            </a:r>
            <a:r>
              <a:rPr lang="es-ES" baseline="0" dirty="0"/>
              <a:t>  </a:t>
            </a:r>
            <a:r>
              <a:rPr lang="es-ES" baseline="0" dirty="0" err="1"/>
              <a:t>Model</a:t>
            </a:r>
            <a:r>
              <a:rPr lang="es-ES" baseline="0" dirty="0"/>
              <a:t>.</a:t>
            </a:r>
          </a:p>
          <a:p>
            <a:r>
              <a:rPr lang="es-ES" baseline="0" dirty="0" err="1"/>
              <a:t>Graph</a:t>
            </a:r>
            <a:r>
              <a:rPr lang="es-ES" baseline="0" dirty="0"/>
              <a:t> </a:t>
            </a:r>
            <a:r>
              <a:rPr lang="es-ES" baseline="0" dirty="0" err="1"/>
              <a:t>processing</a:t>
            </a:r>
            <a:r>
              <a:rPr lang="es-ES" baseline="0" dirty="0"/>
              <a:t> </a:t>
            </a:r>
            <a:r>
              <a:rPr lang="es-ES" baseline="0" dirty="0" err="1"/>
              <a:t>Bulk</a:t>
            </a:r>
            <a:r>
              <a:rPr lang="es-ES" baseline="0" dirty="0"/>
              <a:t> </a:t>
            </a:r>
            <a:r>
              <a:rPr lang="es-ES" baseline="0" dirty="0" err="1"/>
              <a:t>Synchonuous</a:t>
            </a:r>
            <a:r>
              <a:rPr lang="es-ES" baseline="0" dirty="0"/>
              <a:t> </a:t>
            </a:r>
            <a:r>
              <a:rPr lang="es-ES" baseline="0" dirty="0" err="1"/>
              <a:t>Model</a:t>
            </a:r>
            <a:endParaRPr lang="es-ES" baseline="0" dirty="0"/>
          </a:p>
          <a:p>
            <a:r>
              <a:rPr lang="es-ES" baseline="0" dirty="0"/>
              <a:t>https://www.cs.duke.edu/courses/spring13/compsci590.2/slides/lec14.pdf</a:t>
            </a:r>
          </a:p>
          <a:p>
            <a:r>
              <a:rPr lang="en-US" sz="1200" b="0" i="0" kern="1200" dirty="0">
                <a:solidFill>
                  <a:schemeClr val="tx1"/>
                </a:solidFill>
                <a:effectLst/>
                <a:latin typeface="+mn-lt"/>
                <a:ea typeface="+mn-ea"/>
                <a:cs typeface="+mn-cs"/>
              </a:rPr>
              <a:t>A BSP computer consists of</a:t>
            </a:r>
          </a:p>
          <a:p>
            <a:r>
              <a:rPr lang="en-US" sz="1200" b="0" i="0" kern="1200" dirty="0">
                <a:solidFill>
                  <a:schemeClr val="tx1"/>
                </a:solidFill>
                <a:effectLst/>
                <a:latin typeface="+mn-lt"/>
                <a:ea typeface="+mn-ea"/>
                <a:cs typeface="+mn-cs"/>
              </a:rPr>
              <a:t>components capable of processing and/or local memory transactions (i.e., processors),</a:t>
            </a:r>
          </a:p>
          <a:p>
            <a:r>
              <a:rPr lang="en-US" sz="1200" b="0" i="0" kern="1200" dirty="0">
                <a:solidFill>
                  <a:schemeClr val="tx1"/>
                </a:solidFill>
                <a:effectLst/>
                <a:latin typeface="+mn-lt"/>
                <a:ea typeface="+mn-ea"/>
                <a:cs typeface="+mn-cs"/>
              </a:rPr>
              <a:t>a network that routes messages between pairs of such components, and</a:t>
            </a:r>
          </a:p>
          <a:p>
            <a:r>
              <a:rPr lang="en-US" sz="1200" b="0" i="0" kern="1200" dirty="0">
                <a:solidFill>
                  <a:schemeClr val="tx1"/>
                </a:solidFill>
                <a:effectLst/>
                <a:latin typeface="+mn-lt"/>
                <a:ea typeface="+mn-ea"/>
                <a:cs typeface="+mn-cs"/>
              </a:rPr>
              <a:t>a hardware facility that allows for the </a:t>
            </a:r>
            <a:r>
              <a:rPr lang="en-US" sz="1200" b="0" i="0" kern="1200" dirty="0" err="1">
                <a:solidFill>
                  <a:schemeClr val="tx1"/>
                </a:solidFill>
                <a:effectLst/>
                <a:latin typeface="+mn-lt"/>
                <a:ea typeface="+mn-ea"/>
                <a:cs typeface="+mn-cs"/>
              </a:rPr>
              <a:t>synchronisation</a:t>
            </a:r>
            <a:r>
              <a:rPr lang="en-US" sz="1200" b="0" i="0" kern="1200" dirty="0">
                <a:solidFill>
                  <a:schemeClr val="tx1"/>
                </a:solidFill>
                <a:effectLst/>
                <a:latin typeface="+mn-lt"/>
                <a:ea typeface="+mn-ea"/>
                <a:cs typeface="+mn-cs"/>
              </a:rPr>
              <a:t> of all or a subset of components.</a:t>
            </a:r>
          </a:p>
          <a:p>
            <a:r>
              <a:rPr lang="en-US" sz="1200" b="0" i="0" kern="1200" dirty="0">
                <a:solidFill>
                  <a:schemeClr val="tx1"/>
                </a:solidFill>
                <a:effectLst/>
                <a:latin typeface="+mn-lt"/>
                <a:ea typeface="+mn-ea"/>
                <a:cs typeface="+mn-cs"/>
              </a:rPr>
              <a:t>This is commonly interpreted as a set of processors which may follow different </a:t>
            </a:r>
            <a:r>
              <a:rPr lang="en-US" sz="1200" b="0" i="0" u="none" strike="noStrike" kern="1200" dirty="0">
                <a:solidFill>
                  <a:schemeClr val="tx1"/>
                </a:solidFill>
                <a:effectLst/>
                <a:latin typeface="+mn-lt"/>
                <a:ea typeface="+mn-ea"/>
                <a:cs typeface="+mn-cs"/>
                <a:hlinkClick r:id="rId4" tooltip="Thread (computer science)"/>
              </a:rPr>
              <a:t>threads</a:t>
            </a:r>
            <a:r>
              <a:rPr lang="en-US" sz="1200" b="0" i="0" kern="1200" dirty="0">
                <a:solidFill>
                  <a:schemeClr val="tx1"/>
                </a:solidFill>
                <a:effectLst/>
                <a:latin typeface="+mn-lt"/>
                <a:ea typeface="+mn-ea"/>
                <a:cs typeface="+mn-cs"/>
              </a:rPr>
              <a:t> of computation, with each processor equipped with fast local memory and interconnected by a communication network. A BSP algorithm relies heavily on the third feature; a computation proceeds in a series of global </a:t>
            </a:r>
            <a:r>
              <a:rPr lang="en-US" sz="1200" b="0" i="1" kern="1200" dirty="0" err="1">
                <a:solidFill>
                  <a:schemeClr val="tx1"/>
                </a:solidFill>
                <a:effectLst/>
                <a:latin typeface="+mn-lt"/>
                <a:ea typeface="+mn-ea"/>
                <a:cs typeface="+mn-cs"/>
              </a:rPr>
              <a:t>supersteps</a:t>
            </a:r>
            <a:r>
              <a:rPr lang="en-US" sz="1200" b="0" i="0" kern="1200" dirty="0">
                <a:solidFill>
                  <a:schemeClr val="tx1"/>
                </a:solidFill>
                <a:effectLst/>
                <a:latin typeface="+mn-lt"/>
                <a:ea typeface="+mn-ea"/>
                <a:cs typeface="+mn-cs"/>
              </a:rPr>
              <a:t>, which consists of three components:</a:t>
            </a:r>
          </a:p>
          <a:p>
            <a:r>
              <a:rPr lang="en-US" sz="1200" b="0" i="1" kern="1200" dirty="0">
                <a:solidFill>
                  <a:schemeClr val="tx1"/>
                </a:solidFill>
                <a:effectLst/>
                <a:latin typeface="+mn-lt"/>
                <a:ea typeface="+mn-ea"/>
                <a:cs typeface="+mn-cs"/>
              </a:rPr>
              <a:t>Concurrent computation</a:t>
            </a:r>
            <a:r>
              <a:rPr lang="en-US" sz="1200" b="0" i="0" kern="1200" dirty="0">
                <a:solidFill>
                  <a:schemeClr val="tx1"/>
                </a:solidFill>
                <a:effectLst/>
                <a:latin typeface="+mn-lt"/>
                <a:ea typeface="+mn-ea"/>
                <a:cs typeface="+mn-cs"/>
              </a:rPr>
              <a:t>: every participating processor may perform local computations, i.e., each process can only make use of values stored in the local fast memory of the processor. The computations occur asynchronously of all the others but may overlap with communication.</a:t>
            </a:r>
          </a:p>
          <a:p>
            <a:r>
              <a:rPr lang="en-US" sz="1200" b="0" i="1" kern="1200" dirty="0">
                <a:solidFill>
                  <a:schemeClr val="tx1"/>
                </a:solidFill>
                <a:effectLst/>
                <a:latin typeface="+mn-lt"/>
                <a:ea typeface="+mn-ea"/>
                <a:cs typeface="+mn-cs"/>
              </a:rPr>
              <a:t>Communication</a:t>
            </a:r>
            <a:r>
              <a:rPr lang="en-US" sz="1200" b="0" i="0" kern="1200" dirty="0">
                <a:solidFill>
                  <a:schemeClr val="tx1"/>
                </a:solidFill>
                <a:effectLst/>
                <a:latin typeface="+mn-lt"/>
                <a:ea typeface="+mn-ea"/>
                <a:cs typeface="+mn-cs"/>
              </a:rPr>
              <a:t>: The processes exchange data between themselves to facilitate remote data storage capabilities.</a:t>
            </a:r>
          </a:p>
          <a:p>
            <a:r>
              <a:rPr lang="en-US" sz="1200" b="0" i="1" u="none" strike="noStrike" kern="1200" dirty="0">
                <a:solidFill>
                  <a:schemeClr val="tx1"/>
                </a:solidFill>
                <a:effectLst/>
                <a:latin typeface="+mn-lt"/>
                <a:ea typeface="+mn-ea"/>
                <a:cs typeface="+mn-cs"/>
                <a:hlinkClick r:id="rId5" tooltip="Barrier (computer science)"/>
              </a:rPr>
              <a:t>Barrier </a:t>
            </a:r>
            <a:r>
              <a:rPr lang="en-US" sz="1200" b="0" i="1" u="none" strike="noStrike" kern="1200" dirty="0" err="1">
                <a:solidFill>
                  <a:schemeClr val="tx1"/>
                </a:solidFill>
                <a:effectLst/>
                <a:latin typeface="+mn-lt"/>
                <a:ea typeface="+mn-ea"/>
                <a:cs typeface="+mn-cs"/>
                <a:hlinkClick r:id="rId5" tooltip="Barrier (computer science)"/>
              </a:rPr>
              <a:t>synchronisation</a:t>
            </a:r>
            <a:r>
              <a:rPr lang="en-US" sz="1200" b="0" i="0" kern="1200" dirty="0">
                <a:solidFill>
                  <a:schemeClr val="tx1"/>
                </a:solidFill>
                <a:effectLst/>
                <a:latin typeface="+mn-lt"/>
                <a:ea typeface="+mn-ea"/>
                <a:cs typeface="+mn-cs"/>
              </a:rPr>
              <a:t>: When a process reaches this point (the </a:t>
            </a:r>
            <a:r>
              <a:rPr lang="en-US" sz="1200" b="0" i="1" kern="1200" dirty="0">
                <a:solidFill>
                  <a:schemeClr val="tx1"/>
                </a:solidFill>
                <a:effectLst/>
                <a:latin typeface="+mn-lt"/>
                <a:ea typeface="+mn-ea"/>
                <a:cs typeface="+mn-cs"/>
              </a:rPr>
              <a:t>barrier</a:t>
            </a:r>
            <a:r>
              <a:rPr lang="en-US" sz="1200" b="0" i="0" kern="1200" dirty="0">
                <a:solidFill>
                  <a:schemeClr val="tx1"/>
                </a:solidFill>
                <a:effectLst/>
                <a:latin typeface="+mn-lt"/>
                <a:ea typeface="+mn-ea"/>
                <a:cs typeface="+mn-cs"/>
              </a:rPr>
              <a:t>), it waits until all other processes have reached the same barrier.</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37DB927-EBE1-49E2-8934-5881B376EE24}" type="slidenum">
              <a:rPr lang="en-US" smtClean="0"/>
              <a:pPr/>
              <a:t>32</a:t>
            </a:fld>
            <a:endParaRPr lang="en-US"/>
          </a:p>
        </p:txBody>
      </p:sp>
    </p:spTree>
    <p:extLst>
      <p:ext uri="{BB962C8B-B14F-4D97-AF65-F5344CB8AC3E}">
        <p14:creationId xmlns:p14="http://schemas.microsoft.com/office/powerpoint/2010/main" xmlns="" val="405235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MapReduce is a programming model used to</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process large dataset workloads. In contrast to imperative programming (describing computation as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bunch of statements to change program state), MapReduce treats computation as the evaluation of</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mathematic functions. In essence, functional programming can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avoid state and just list in-and-out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states.</a:t>
            </a:r>
          </a:p>
          <a:p>
            <a:endParaRPr lang="es-ES" dirty="0"/>
          </a:p>
          <a:p>
            <a:r>
              <a:rPr lang="en-US" sz="1200" b="0" i="0" u="none" strike="noStrike" kern="1200" baseline="0" dirty="0">
                <a:solidFill>
                  <a:schemeClr val="tx1"/>
                </a:solidFill>
                <a:latin typeface="+mn-lt"/>
                <a:ea typeface="+mn-ea"/>
                <a:cs typeface="+mn-cs"/>
              </a:rPr>
              <a:t>The basic strategy of MapReduce is to divide and conquer. In order to perform different </a:t>
            </a:r>
            <a:r>
              <a:rPr lang="en-US" sz="1200" b="0" i="0" u="none" strike="noStrike" kern="1200" baseline="0" dirty="0" err="1">
                <a:solidFill>
                  <a:schemeClr val="tx1"/>
                </a:solidFill>
                <a:latin typeface="+mn-lt"/>
                <a:ea typeface="+mn-ea"/>
                <a:cs typeface="+mn-cs"/>
              </a:rPr>
              <a:t>dataintensive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applications effectively with MapReduce on the GFS framework, Dean and </a:t>
            </a:r>
            <a:r>
              <a:rPr lang="en-US" sz="1200" b="0" i="0" u="none" strike="noStrike" kern="1200" baseline="0" dirty="0" err="1">
                <a:solidFill>
                  <a:schemeClr val="tx1"/>
                </a:solidFill>
                <a:latin typeface="+mn-lt"/>
                <a:ea typeface="+mn-ea"/>
                <a:cs typeface="+mn-cs"/>
              </a:rPr>
              <a:t>Ghemawat</a:t>
            </a:r>
            <a:r>
              <a:rPr lang="en-US" sz="1200" b="0" i="0" u="none" strike="noStrike" kern="1200" baseline="0" dirty="0">
                <a:solidFill>
                  <a:schemeClr val="tx1"/>
                </a:solidFill>
                <a:latin typeface="+mn-lt"/>
                <a:ea typeface="+mn-ea"/>
                <a:cs typeface="+mn-cs"/>
              </a:rPr>
              <a:t> [62]</a:t>
            </a:r>
          </a:p>
          <a:p>
            <a:r>
              <a:rPr lang="en-US" sz="1200" b="0" i="0" u="none" strike="noStrike" kern="1200" baseline="0" dirty="0">
                <a:solidFill>
                  <a:schemeClr val="tx1"/>
                </a:solidFill>
                <a:latin typeface="+mn-lt"/>
                <a:ea typeface="+mn-ea"/>
                <a:cs typeface="+mn-cs"/>
              </a:rPr>
              <a:t>presented a five-step process or programming model, as shown in Fig. 13.</a:t>
            </a:r>
          </a:p>
          <a:p>
            <a:r>
              <a:rPr lang="en-US" sz="1200" b="0" i="0" u="none" strike="noStrike" kern="1200" baseline="0" dirty="0">
                <a:solidFill>
                  <a:schemeClr val="tx1"/>
                </a:solidFill>
                <a:latin typeface="+mn-lt"/>
                <a:ea typeface="+mn-ea"/>
                <a:cs typeface="+mn-cs"/>
              </a:rPr>
              <a:t>Lin et al. [64] simplified this process down to three steps: mapping, shuffling, and reducing. As</a:t>
            </a:r>
          </a:p>
          <a:p>
            <a:r>
              <a:rPr lang="en-US" sz="1200" b="0" i="0" u="none" strike="noStrike" kern="1200" baseline="0" dirty="0">
                <a:solidFill>
                  <a:schemeClr val="tx1"/>
                </a:solidFill>
                <a:latin typeface="+mn-lt"/>
                <a:ea typeface="+mn-ea"/>
                <a:cs typeface="+mn-cs"/>
              </a:rPr>
              <a:t>shown in Fig. 13, the first step involves splitting the input file into three files. The second step is to generate</a:t>
            </a:r>
          </a:p>
          <a:p>
            <a:r>
              <a:rPr lang="en-US" sz="1200" b="0" i="0" u="none" strike="noStrike" kern="1200" baseline="0" dirty="0">
                <a:solidFill>
                  <a:schemeClr val="tx1"/>
                </a:solidFill>
                <a:latin typeface="+mn-lt"/>
                <a:ea typeface="+mn-ea"/>
                <a:cs typeface="+mn-cs"/>
              </a:rPr>
              <a:t>a process of a key/value pair by a user (or client) who specifies the function. In the above example,</a:t>
            </a:r>
          </a:p>
          <a:p>
            <a:r>
              <a:rPr lang="en-US" sz="1200" b="0" i="0" u="none" strike="noStrike" kern="1200" baseline="0" dirty="0">
                <a:solidFill>
                  <a:schemeClr val="tx1"/>
                </a:solidFill>
                <a:latin typeface="+mn-lt"/>
                <a:ea typeface="+mn-ea"/>
                <a:cs typeface="+mn-cs"/>
              </a:rPr>
              <a:t>it is to count the number of different letters (A, B, C, and D) with a corresponding quantity within each</a:t>
            </a:r>
          </a:p>
          <a:p>
            <a:r>
              <a:rPr lang="en-US" sz="1200" b="0" i="0" u="none" strike="noStrike" kern="1200" baseline="0" dirty="0">
                <a:solidFill>
                  <a:schemeClr val="tx1"/>
                </a:solidFill>
                <a:latin typeface="+mn-lt"/>
                <a:ea typeface="+mn-ea"/>
                <a:cs typeface="+mn-cs"/>
              </a:rPr>
              <a:t>split file. The first split file contains the letters “BAB.” The letter “A” is counted as 1 and letter “B”</a:t>
            </a:r>
          </a:p>
          <a:p>
            <a:r>
              <a:rPr lang="en-US" sz="1200" b="0" i="0" u="none" strike="noStrike" kern="1200" baseline="0" dirty="0">
                <a:solidFill>
                  <a:schemeClr val="tx1"/>
                </a:solidFill>
                <a:latin typeface="+mn-lt"/>
                <a:ea typeface="+mn-ea"/>
                <a:cs typeface="+mn-cs"/>
              </a:rPr>
              <a:t>is counted as 2. In the third step, the shuffling function is to generate an intermediate key/value pair,</a:t>
            </a:r>
          </a:p>
          <a:p>
            <a:r>
              <a:rPr lang="en-US" sz="1200" b="0" i="0" u="none" strike="noStrike" kern="1200" baseline="0" dirty="0">
                <a:solidFill>
                  <a:schemeClr val="tx1"/>
                </a:solidFill>
                <a:latin typeface="+mn-lt"/>
                <a:ea typeface="+mn-ea"/>
                <a:cs typeface="+mn-cs"/>
              </a:rPr>
              <a:t>which is to sort the same letter (or key) and quantity (or value) from different split files into one file.</a:t>
            </a:r>
          </a:p>
          <a:p>
            <a:r>
              <a:rPr lang="en-US" sz="1200" b="0" i="0" u="none" strike="noStrike" kern="1200" baseline="0" dirty="0">
                <a:solidFill>
                  <a:schemeClr val="tx1"/>
                </a:solidFill>
                <a:latin typeface="+mn-lt"/>
                <a:ea typeface="+mn-ea"/>
                <a:cs typeface="+mn-cs"/>
              </a:rPr>
              <a:t>The fourth step is to merge all intermediate values (3, 2, 1, and 2) associated with the same intermediate</a:t>
            </a:r>
          </a:p>
          <a:p>
            <a:r>
              <a:rPr lang="en-US" sz="1200" b="0" i="0" u="none" strike="noStrike" kern="1200" baseline="0" dirty="0">
                <a:solidFill>
                  <a:schemeClr val="tx1"/>
                </a:solidFill>
                <a:latin typeface="+mn-lt"/>
                <a:ea typeface="+mn-ea"/>
                <a:cs typeface="+mn-cs"/>
              </a:rPr>
              <a:t>key (A, B, C, and D). The final step aggregates these key/value pairs into one output file. Here, “key”</a:t>
            </a:r>
          </a:p>
          <a:p>
            <a:r>
              <a:rPr lang="en-US" sz="1200" b="0" i="0" u="none" strike="noStrike" kern="1200" baseline="0" dirty="0">
                <a:solidFill>
                  <a:schemeClr val="tx1"/>
                </a:solidFill>
                <a:latin typeface="+mn-lt"/>
                <a:ea typeface="+mn-ea"/>
                <a:cs typeface="+mn-cs"/>
              </a:rPr>
              <a:t>is equal to the different types of letters to be counted and “value” is equal to the quantity of each letter.</a:t>
            </a:r>
          </a:p>
          <a:p>
            <a:r>
              <a:rPr lang="en-US" sz="1200" b="0" i="0" u="none" strike="noStrike" kern="1200" baseline="0" dirty="0">
                <a:solidFill>
                  <a:schemeClr val="tx1"/>
                </a:solidFill>
                <a:latin typeface="+mn-lt"/>
                <a:ea typeface="+mn-ea"/>
                <a:cs typeface="+mn-cs"/>
              </a:rPr>
              <a:t>From a programming perspective, MapReduce has two other meanings; “mapping” is splitting for</a:t>
            </a:r>
          </a:p>
          <a:p>
            <a:r>
              <a:rPr lang="en-US" sz="1200" b="0" i="0" u="none" strike="noStrike" kern="1200" baseline="0" dirty="0">
                <a:solidFill>
                  <a:schemeClr val="tx1"/>
                </a:solidFill>
                <a:latin typeface="+mn-lt"/>
                <a:ea typeface="+mn-ea"/>
                <a:cs typeface="+mn-cs"/>
              </a:rPr>
              <a:t>distribution and “reducing” is shuffling and sorting in parallel. A major advantage of MapReduce</a:t>
            </a:r>
          </a:p>
          <a:p>
            <a:r>
              <a:rPr lang="en-US" sz="1200" b="0" i="0" u="none" strike="noStrike" kern="1200" baseline="0" dirty="0">
                <a:solidFill>
                  <a:schemeClr val="tx1"/>
                </a:solidFill>
                <a:latin typeface="+mn-lt"/>
                <a:ea typeface="+mn-ea"/>
                <a:cs typeface="+mn-cs"/>
              </a:rPr>
              <a:t>is its capability of shared-nothing data processing, which means all mappers can process its data</a:t>
            </a:r>
          </a:p>
          <a:p>
            <a:r>
              <a:rPr lang="en-US" sz="1200" b="0" i="0" u="none" strike="noStrike" kern="1200" baseline="0" dirty="0">
                <a:solidFill>
                  <a:schemeClr val="tx1"/>
                </a:solidFill>
                <a:latin typeface="+mn-lt"/>
                <a:ea typeface="+mn-ea"/>
                <a:cs typeface="+mn-cs"/>
              </a:rPr>
              <a:t>independently.</a:t>
            </a:r>
          </a:p>
          <a:p>
            <a:r>
              <a:rPr lang="en-US" sz="1200" b="0" i="0" u="none" strike="noStrike" kern="1200" baseline="0" dirty="0">
                <a:solidFill>
                  <a:schemeClr val="tx1"/>
                </a:solidFill>
                <a:latin typeface="+mn-lt"/>
                <a:ea typeface="+mn-ea"/>
                <a:cs typeface="+mn-cs"/>
              </a:rPr>
              <a:t>The characteristic of shared-nothing data processing enables MapReduce to run a simple program</a:t>
            </a:r>
          </a:p>
          <a:p>
            <a:r>
              <a:rPr lang="en-US" sz="1200" b="0" i="0" u="none" strike="noStrike" kern="1200" baseline="0" dirty="0">
                <a:solidFill>
                  <a:schemeClr val="tx1"/>
                </a:solidFill>
                <a:latin typeface="+mn-lt"/>
                <a:ea typeface="+mn-ea"/>
                <a:cs typeface="+mn-cs"/>
              </a:rPr>
              <a:t>across thousands or even millions of unreliable and homogeneous machines in parallel and to complete</a:t>
            </a:r>
          </a:p>
          <a:p>
            <a:r>
              <a:rPr lang="en-US" sz="1200" b="0" i="0" u="none" strike="noStrike" kern="1200" baseline="0" dirty="0">
                <a:solidFill>
                  <a:schemeClr val="tx1"/>
                </a:solidFill>
                <a:latin typeface="+mn-lt"/>
                <a:ea typeface="+mn-ea"/>
                <a:cs typeface="+mn-cs"/>
              </a:rPr>
              <a:t>a task in very short time. Theoretically speaking, it allows any programmer to access an almost</a:t>
            </a:r>
          </a:p>
          <a:p>
            <a:r>
              <a:rPr lang="en-US" sz="1200" b="0" i="0" u="none" strike="noStrike" kern="1200" baseline="0" dirty="0">
                <a:solidFill>
                  <a:schemeClr val="tx1"/>
                </a:solidFill>
                <a:latin typeface="+mn-lt"/>
                <a:ea typeface="+mn-ea"/>
                <a:cs typeface="+mn-cs"/>
              </a:rPr>
              <a:t>unlimited commodity type of computing resources instantly (theoretically) or within an acceptable</a:t>
            </a:r>
          </a:p>
          <a:p>
            <a:r>
              <a:rPr lang="en-US" sz="1200" b="0" i="0" u="none" strike="noStrike" kern="1200" baseline="0" dirty="0">
                <a:solidFill>
                  <a:schemeClr val="tx1"/>
                </a:solidFill>
                <a:latin typeface="+mn-lt"/>
                <a:ea typeface="+mn-ea"/>
                <a:cs typeface="+mn-cs"/>
              </a:rPr>
              <a:t>time frame (practically), </a:t>
            </a:r>
            <a:r>
              <a:rPr lang="en-US" sz="1200" b="0" i="0" u="none" strike="noStrike" kern="1200" baseline="0" dirty="0" err="1">
                <a:solidFill>
                  <a:schemeClr val="tx1"/>
                </a:solidFill>
                <a:latin typeface="+mn-lt"/>
                <a:ea typeface="+mn-ea"/>
                <a:cs typeface="+mn-cs"/>
              </a:rPr>
              <a:t>eg</a:t>
            </a:r>
            <a:r>
              <a:rPr lang="en-US" sz="1200" b="0" i="0" u="none" strike="noStrike" kern="1200" baseline="0" dirty="0">
                <a:solidFill>
                  <a:schemeClr val="tx1"/>
                </a:solidFill>
                <a:latin typeface="+mn-lt"/>
                <a:ea typeface="+mn-ea"/>
                <a:cs typeface="+mn-cs"/>
              </a:rPr>
              <a:t>, cloud infrastructure. Several Other platforms have implemented their own</a:t>
            </a:r>
          </a:p>
          <a:p>
            <a:r>
              <a:rPr lang="en-US" sz="1200" b="0" i="0" u="none" strike="noStrike" kern="1200" baseline="0" dirty="0">
                <a:solidFill>
                  <a:schemeClr val="tx1"/>
                </a:solidFill>
                <a:latin typeface="+mn-lt"/>
                <a:ea typeface="+mn-ea"/>
                <a:cs typeface="+mn-cs"/>
              </a:rPr>
              <a:t>MapReduce processing model such as MongoDB, </a:t>
            </a:r>
            <a:r>
              <a:rPr lang="en-US" sz="1200" b="0" i="0" u="none" strike="noStrike" kern="1200" baseline="0" dirty="0" err="1">
                <a:solidFill>
                  <a:schemeClr val="tx1"/>
                </a:solidFill>
                <a:latin typeface="+mn-lt"/>
                <a:ea typeface="+mn-ea"/>
                <a:cs typeface="+mn-cs"/>
              </a:rPr>
              <a:t>CouchDB</a:t>
            </a:r>
            <a:r>
              <a:rPr lang="en-US" sz="1200" b="0" i="0" u="none" strike="noStrike" kern="1200" baseline="0" dirty="0">
                <a:solidFill>
                  <a:schemeClr val="tx1"/>
                </a:solidFill>
                <a:latin typeface="+mn-lt"/>
                <a:ea typeface="+mn-ea"/>
                <a:cs typeface="+mn-cs"/>
              </a:rPr>
              <a:t>, Cloud MapReduce, and Aneka</a:t>
            </a:r>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33</a:t>
            </a:fld>
            <a:endParaRPr lang="en-US"/>
          </a:p>
        </p:txBody>
      </p:sp>
    </p:spTree>
    <p:extLst>
      <p:ext uri="{BB962C8B-B14F-4D97-AF65-F5344CB8AC3E}">
        <p14:creationId xmlns:p14="http://schemas.microsoft.com/office/powerpoint/2010/main" xmlns="" val="3572394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34</a:t>
            </a:fld>
            <a:endParaRPr lang="en-US"/>
          </a:p>
        </p:txBody>
      </p:sp>
    </p:spTree>
    <p:extLst>
      <p:ext uri="{BB962C8B-B14F-4D97-AF65-F5344CB8AC3E}">
        <p14:creationId xmlns:p14="http://schemas.microsoft.com/office/powerpoint/2010/main" xmlns="" val="3680417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35</a:t>
            </a:fld>
            <a:endParaRPr lang="en-US"/>
          </a:p>
        </p:txBody>
      </p:sp>
    </p:spTree>
    <p:extLst>
      <p:ext uri="{BB962C8B-B14F-4D97-AF65-F5344CB8AC3E}">
        <p14:creationId xmlns:p14="http://schemas.microsoft.com/office/powerpoint/2010/main" xmlns="" val="89112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a:t>
            </a:fld>
            <a:endParaRPr lang="en-US"/>
          </a:p>
        </p:txBody>
      </p:sp>
    </p:spTree>
    <p:extLst>
      <p:ext uri="{BB962C8B-B14F-4D97-AF65-F5344CB8AC3E}">
        <p14:creationId xmlns:p14="http://schemas.microsoft.com/office/powerpoint/2010/main" xmlns="" val="1731659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36</a:t>
            </a:fld>
            <a:endParaRPr lang="en-US"/>
          </a:p>
        </p:txBody>
      </p:sp>
    </p:spTree>
    <p:extLst>
      <p:ext uri="{BB962C8B-B14F-4D97-AF65-F5344CB8AC3E}">
        <p14:creationId xmlns:p14="http://schemas.microsoft.com/office/powerpoint/2010/main" xmlns="" val="1270833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37</a:t>
            </a:fld>
            <a:endParaRPr lang="en-US"/>
          </a:p>
        </p:txBody>
      </p:sp>
    </p:spTree>
    <p:extLst>
      <p:ext uri="{BB962C8B-B14F-4D97-AF65-F5344CB8AC3E}">
        <p14:creationId xmlns:p14="http://schemas.microsoft.com/office/powerpoint/2010/main" xmlns="" val="4178121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38</a:t>
            </a:fld>
            <a:endParaRPr lang="en-US"/>
          </a:p>
        </p:txBody>
      </p:sp>
    </p:spTree>
    <p:extLst>
      <p:ext uri="{BB962C8B-B14F-4D97-AF65-F5344CB8AC3E}">
        <p14:creationId xmlns:p14="http://schemas.microsoft.com/office/powerpoint/2010/main" xmlns="" val="1366545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includes two use cases where we have seen Hadoop users report that MapReduce is deficient: </a:t>
            </a:r>
          </a:p>
          <a:p>
            <a:r>
              <a:rPr lang="en-US" dirty="0"/>
              <a:t>• Iterative jobs: Many common machine learning algorithms apply a function repeatedly to the same dataset to optimize a parameter (e.g., through gradient descent). While each iteration can be expressed as a MapReduce/Dryad job, each job must reload the data from disk, incurring a significant performance penalty. </a:t>
            </a:r>
          </a:p>
          <a:p>
            <a:r>
              <a:rPr lang="en-US" dirty="0"/>
              <a:t>• Interactive analytics: Hadoop is often used to run ad-hoc exploratory queries on large datasets, through SQL interfaces such as Pig [21] and Hive [1]. Ideally, a user would be able to load a dataset of interest into memory across a number of machines and query it repeatedly. However, with Hadoop, each query incurs significant latency (tens of seconds) because it runs as a separate MapReduce job and reads data from disk. </a:t>
            </a:r>
          </a:p>
        </p:txBody>
      </p:sp>
      <p:sp>
        <p:nvSpPr>
          <p:cNvPr id="4" name="Slide Number Placeholder 3"/>
          <p:cNvSpPr>
            <a:spLocks noGrp="1"/>
          </p:cNvSpPr>
          <p:nvPr>
            <p:ph type="sldNum" sz="quarter" idx="10"/>
          </p:nvPr>
        </p:nvSpPr>
        <p:spPr/>
        <p:txBody>
          <a:bodyPr/>
          <a:lstStyle/>
          <a:p>
            <a:fld id="{6CA27B42-00EF-4A07-BCB3-10C6E40CF6CB}" type="slidenum">
              <a:rPr lang="en-US" smtClean="0"/>
              <a:pPr/>
              <a:t>39</a:t>
            </a:fld>
            <a:endParaRPr lang="en-US"/>
          </a:p>
        </p:txBody>
      </p:sp>
    </p:spTree>
    <p:extLst>
      <p:ext uri="{BB962C8B-B14F-4D97-AF65-F5344CB8AC3E}">
        <p14:creationId xmlns:p14="http://schemas.microsoft.com/office/powerpoint/2010/main" xmlns="" val="2716728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40</a:t>
            </a:fld>
            <a:endParaRPr lang="en-US"/>
          </a:p>
        </p:txBody>
      </p:sp>
    </p:spTree>
    <p:extLst>
      <p:ext uri="{BB962C8B-B14F-4D97-AF65-F5344CB8AC3E}">
        <p14:creationId xmlns:p14="http://schemas.microsoft.com/office/powerpoint/2010/main" xmlns="" val="2021899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41</a:t>
            </a:fld>
            <a:endParaRPr lang="en-US"/>
          </a:p>
        </p:txBody>
      </p:sp>
    </p:spTree>
    <p:extLst>
      <p:ext uri="{BB962C8B-B14F-4D97-AF65-F5344CB8AC3E}">
        <p14:creationId xmlns:p14="http://schemas.microsoft.com/office/powerpoint/2010/main" xmlns="" val="2699694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42</a:t>
            </a:fld>
            <a:endParaRPr lang="en-US"/>
          </a:p>
        </p:txBody>
      </p:sp>
    </p:spTree>
    <p:extLst>
      <p:ext uri="{BB962C8B-B14F-4D97-AF65-F5344CB8AC3E}">
        <p14:creationId xmlns:p14="http://schemas.microsoft.com/office/powerpoint/2010/main" xmlns="" val="1425888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44</a:t>
            </a:fld>
            <a:endParaRPr lang="en-US"/>
          </a:p>
        </p:txBody>
      </p:sp>
    </p:spTree>
    <p:extLst>
      <p:ext uri="{BB962C8B-B14F-4D97-AF65-F5344CB8AC3E}">
        <p14:creationId xmlns:p14="http://schemas.microsoft.com/office/powerpoint/2010/main" xmlns="" val="1856471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45</a:t>
            </a:fld>
            <a:endParaRPr lang="en-US"/>
          </a:p>
        </p:txBody>
      </p:sp>
    </p:spTree>
    <p:extLst>
      <p:ext uri="{BB962C8B-B14F-4D97-AF65-F5344CB8AC3E}">
        <p14:creationId xmlns:p14="http://schemas.microsoft.com/office/powerpoint/2010/main" xmlns="" val="790725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46</a:t>
            </a:fld>
            <a:endParaRPr lang="en-US"/>
          </a:p>
        </p:txBody>
      </p:sp>
    </p:spTree>
    <p:extLst>
      <p:ext uri="{BB962C8B-B14F-4D97-AF65-F5344CB8AC3E}">
        <p14:creationId xmlns:p14="http://schemas.microsoft.com/office/powerpoint/2010/main" xmlns="" val="3238715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5</a:t>
            </a:fld>
            <a:endParaRPr lang="en-US"/>
          </a:p>
        </p:txBody>
      </p:sp>
    </p:spTree>
    <p:extLst>
      <p:ext uri="{BB962C8B-B14F-4D97-AF65-F5344CB8AC3E}">
        <p14:creationId xmlns:p14="http://schemas.microsoft.com/office/powerpoint/2010/main" xmlns="" val="3640550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47</a:t>
            </a:fld>
            <a:endParaRPr lang="en-US"/>
          </a:p>
        </p:txBody>
      </p:sp>
    </p:spTree>
    <p:extLst>
      <p:ext uri="{BB962C8B-B14F-4D97-AF65-F5344CB8AC3E}">
        <p14:creationId xmlns:p14="http://schemas.microsoft.com/office/powerpoint/2010/main" xmlns="" val="3849285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Apache Spark 2.0 adds the first version of a new higher-level API, Structured Streaming, for building </a:t>
            </a:r>
            <a:r>
              <a:rPr lang="en-US" sz="1200" b="0" i="0" u="none" strike="noStrike" kern="1200" dirty="0">
                <a:solidFill>
                  <a:schemeClr val="tx1"/>
                </a:solidFill>
                <a:effectLst/>
                <a:latin typeface="+mn-lt"/>
                <a:ea typeface="+mn-ea"/>
                <a:cs typeface="+mn-cs"/>
                <a:hlinkClick r:id="rId3"/>
              </a:rPr>
              <a:t>continuous applications</a:t>
            </a:r>
            <a:r>
              <a:rPr lang="en-US" sz="1200" b="0" i="0" kern="1200" dirty="0">
                <a:solidFill>
                  <a:schemeClr val="tx1"/>
                </a:solidFill>
                <a:effectLst/>
                <a:latin typeface="+mn-lt"/>
                <a:ea typeface="+mn-ea"/>
                <a:cs typeface="+mn-cs"/>
              </a:rPr>
              <a:t>. The main goal is to make it easier to build </a:t>
            </a:r>
            <a:r>
              <a:rPr lang="en-US" sz="1200" b="0" i="1" kern="1200" dirty="0">
                <a:solidFill>
                  <a:schemeClr val="tx1"/>
                </a:solidFill>
                <a:effectLst/>
                <a:latin typeface="+mn-lt"/>
                <a:ea typeface="+mn-ea"/>
                <a:cs typeface="+mn-cs"/>
              </a:rPr>
              <a:t>end-to-end</a:t>
            </a:r>
            <a:r>
              <a:rPr lang="en-US" sz="1200" b="0" i="0" kern="1200" dirty="0">
                <a:solidFill>
                  <a:schemeClr val="tx1"/>
                </a:solidFill>
                <a:effectLst/>
                <a:latin typeface="+mn-lt"/>
                <a:ea typeface="+mn-ea"/>
                <a:cs typeface="+mn-cs"/>
              </a:rPr>
              <a:t> streaming applications, which integrate with storage, serving systems, and batch jobs in a consistent and fault-tolerant way. In this post, we explain why this is hard to do with current distributed streaming engines, and introduce Structured Streaming.</a:t>
            </a:r>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48</a:t>
            </a:fld>
            <a:endParaRPr lang="en-US"/>
          </a:p>
        </p:txBody>
      </p:sp>
    </p:spTree>
    <p:extLst>
      <p:ext uri="{BB962C8B-B14F-4D97-AF65-F5344CB8AC3E}">
        <p14:creationId xmlns:p14="http://schemas.microsoft.com/office/powerpoint/2010/main" xmlns="" val="308519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49</a:t>
            </a:fld>
            <a:endParaRPr lang="en-US"/>
          </a:p>
        </p:txBody>
      </p:sp>
    </p:spTree>
    <p:extLst>
      <p:ext uri="{BB962C8B-B14F-4D97-AF65-F5344CB8AC3E}">
        <p14:creationId xmlns:p14="http://schemas.microsoft.com/office/powerpoint/2010/main" xmlns="" val="3928374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50</a:t>
            </a:fld>
            <a:endParaRPr lang="en-US"/>
          </a:p>
        </p:txBody>
      </p:sp>
    </p:spTree>
    <p:extLst>
      <p:ext uri="{BB962C8B-B14F-4D97-AF65-F5344CB8AC3E}">
        <p14:creationId xmlns:p14="http://schemas.microsoft.com/office/powerpoint/2010/main" xmlns="" val="1633076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52</a:t>
            </a:fld>
            <a:endParaRPr lang="en-US"/>
          </a:p>
        </p:txBody>
      </p:sp>
    </p:spTree>
    <p:extLst>
      <p:ext uri="{BB962C8B-B14F-4D97-AF65-F5344CB8AC3E}">
        <p14:creationId xmlns:p14="http://schemas.microsoft.com/office/powerpoint/2010/main" xmlns="" val="233768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https://jaceklaskowski.gitbooks.io/mastering-apache-spark/spark-rdd.html</a:t>
            </a:r>
          </a:p>
          <a:p>
            <a:r>
              <a:rPr lang="en-US" sz="1200" b="0" i="0" kern="1200" dirty="0">
                <a:solidFill>
                  <a:schemeClr val="tx1"/>
                </a:solidFill>
                <a:effectLst/>
                <a:latin typeface="+mn-lt"/>
                <a:ea typeface="+mn-ea"/>
                <a:cs typeface="+mn-cs"/>
              </a:rPr>
              <a:t>Beside the above traits (that are directly embedded in the name of the data abstraction - RDD) it has the following additional traits:</a:t>
            </a:r>
          </a:p>
          <a:p>
            <a:r>
              <a:rPr lang="en-US" sz="1200" b="1" i="0" kern="1200" dirty="0">
                <a:solidFill>
                  <a:schemeClr val="tx1"/>
                </a:solidFill>
                <a:effectLst/>
                <a:latin typeface="+mn-lt"/>
                <a:ea typeface="+mn-ea"/>
                <a:cs typeface="+mn-cs"/>
              </a:rPr>
              <a:t>In-Memory</a:t>
            </a:r>
            <a:r>
              <a:rPr lang="en-US" sz="1200" b="0" i="0" kern="1200" dirty="0">
                <a:solidFill>
                  <a:schemeClr val="tx1"/>
                </a:solidFill>
                <a:effectLst/>
                <a:latin typeface="+mn-lt"/>
                <a:ea typeface="+mn-ea"/>
                <a:cs typeface="+mn-cs"/>
              </a:rPr>
              <a:t>, i.e. data inside RDD is stored in memory as much (size) and long (time) as possible.</a:t>
            </a:r>
          </a:p>
          <a:p>
            <a:r>
              <a:rPr lang="en-US" sz="1200" b="1" i="0" kern="1200" dirty="0">
                <a:solidFill>
                  <a:schemeClr val="tx1"/>
                </a:solidFill>
                <a:effectLst/>
                <a:latin typeface="+mn-lt"/>
                <a:ea typeface="+mn-ea"/>
                <a:cs typeface="+mn-cs"/>
              </a:rPr>
              <a:t>Immutable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Read-Only</a:t>
            </a:r>
            <a:r>
              <a:rPr lang="en-US" sz="1200" b="0" i="0" kern="1200" dirty="0">
                <a:solidFill>
                  <a:schemeClr val="tx1"/>
                </a:solidFill>
                <a:effectLst/>
                <a:latin typeface="+mn-lt"/>
                <a:ea typeface="+mn-ea"/>
                <a:cs typeface="+mn-cs"/>
              </a:rPr>
              <a:t>, i.e. it does not change once created and can only be transformed using transformations to new RDDs.</a:t>
            </a:r>
          </a:p>
          <a:p>
            <a:r>
              <a:rPr lang="en-US" sz="1200" b="1" i="0" kern="1200" dirty="0">
                <a:solidFill>
                  <a:schemeClr val="tx1"/>
                </a:solidFill>
                <a:effectLst/>
                <a:latin typeface="+mn-lt"/>
                <a:ea typeface="+mn-ea"/>
                <a:cs typeface="+mn-cs"/>
              </a:rPr>
              <a:t>Lazy evaluated</a:t>
            </a:r>
            <a:r>
              <a:rPr lang="en-US" sz="1200" b="0" i="0" kern="1200" dirty="0">
                <a:solidFill>
                  <a:schemeClr val="tx1"/>
                </a:solidFill>
                <a:effectLst/>
                <a:latin typeface="+mn-lt"/>
                <a:ea typeface="+mn-ea"/>
                <a:cs typeface="+mn-cs"/>
              </a:rPr>
              <a:t>, i.e. the data inside RDD is not available or transformed until an action is executed that triggers the execution.</a:t>
            </a:r>
          </a:p>
          <a:p>
            <a:r>
              <a:rPr lang="en-US" sz="1200" b="1" i="0" kern="1200" dirty="0">
                <a:solidFill>
                  <a:schemeClr val="tx1"/>
                </a:solidFill>
                <a:effectLst/>
                <a:latin typeface="+mn-lt"/>
                <a:ea typeface="+mn-ea"/>
                <a:cs typeface="+mn-cs"/>
              </a:rPr>
              <a:t>Cacheable</a:t>
            </a:r>
            <a:r>
              <a:rPr lang="en-US" sz="1200" b="0" i="0" kern="1200" dirty="0">
                <a:solidFill>
                  <a:schemeClr val="tx1"/>
                </a:solidFill>
                <a:effectLst/>
                <a:latin typeface="+mn-lt"/>
                <a:ea typeface="+mn-ea"/>
                <a:cs typeface="+mn-cs"/>
              </a:rPr>
              <a:t>, i.e. you can hold all the data in a persistent "storage" like memory (default and the most preferred) or disk (the least preferred due to access speed).</a:t>
            </a:r>
          </a:p>
          <a:p>
            <a:r>
              <a:rPr lang="en-US" sz="1200" b="1" i="0" kern="1200" dirty="0">
                <a:solidFill>
                  <a:schemeClr val="tx1"/>
                </a:solidFill>
                <a:effectLst/>
                <a:latin typeface="+mn-lt"/>
                <a:ea typeface="+mn-ea"/>
                <a:cs typeface="+mn-cs"/>
              </a:rPr>
              <a:t>Parallel</a:t>
            </a:r>
            <a:r>
              <a:rPr lang="en-US" sz="1200" b="0" i="0" kern="1200" dirty="0">
                <a:solidFill>
                  <a:schemeClr val="tx1"/>
                </a:solidFill>
                <a:effectLst/>
                <a:latin typeface="+mn-lt"/>
                <a:ea typeface="+mn-ea"/>
                <a:cs typeface="+mn-cs"/>
              </a:rPr>
              <a:t>, i.e. process data in parallel.</a:t>
            </a:r>
          </a:p>
          <a:p>
            <a:r>
              <a:rPr lang="en-US" sz="1200" b="1" i="0" kern="1200" dirty="0">
                <a:solidFill>
                  <a:schemeClr val="tx1"/>
                </a:solidFill>
                <a:effectLst/>
                <a:latin typeface="+mn-lt"/>
                <a:ea typeface="+mn-ea"/>
                <a:cs typeface="+mn-cs"/>
              </a:rPr>
              <a:t>Typed</a:t>
            </a:r>
            <a:r>
              <a:rPr lang="en-US" sz="1200" b="0" i="0" kern="1200" dirty="0">
                <a:solidFill>
                  <a:schemeClr val="tx1"/>
                </a:solidFill>
                <a:effectLst/>
                <a:latin typeface="+mn-lt"/>
                <a:ea typeface="+mn-ea"/>
                <a:cs typeface="+mn-cs"/>
              </a:rPr>
              <a:t> — RDD records have types, e.g. Long in RDD[Long] or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String) in RDD[(</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String)].</a:t>
            </a:r>
          </a:p>
          <a:p>
            <a:r>
              <a:rPr lang="en-US" sz="1200" b="1" i="0" kern="1200" dirty="0">
                <a:solidFill>
                  <a:schemeClr val="tx1"/>
                </a:solidFill>
                <a:effectLst/>
                <a:latin typeface="+mn-lt"/>
                <a:ea typeface="+mn-ea"/>
                <a:cs typeface="+mn-cs"/>
              </a:rPr>
              <a:t>Partitioned</a:t>
            </a:r>
            <a:r>
              <a:rPr lang="en-US" sz="1200" b="0" i="0" kern="1200" dirty="0">
                <a:solidFill>
                  <a:schemeClr val="tx1"/>
                </a:solidFill>
                <a:effectLst/>
                <a:latin typeface="+mn-lt"/>
                <a:ea typeface="+mn-ea"/>
                <a:cs typeface="+mn-cs"/>
              </a:rPr>
              <a:t> — records are partitioned (split into logical partitions) and distributed across nodes in a cluster.</a:t>
            </a:r>
          </a:p>
          <a:p>
            <a:r>
              <a:rPr lang="en-US" sz="1200" b="1" i="0" kern="1200" dirty="0">
                <a:solidFill>
                  <a:schemeClr val="tx1"/>
                </a:solidFill>
                <a:effectLst/>
                <a:latin typeface="+mn-lt"/>
                <a:ea typeface="+mn-ea"/>
                <a:cs typeface="+mn-cs"/>
              </a:rPr>
              <a:t>Location-Stickiness</a:t>
            </a:r>
            <a:r>
              <a:rPr lang="en-US" sz="1200" b="0" i="0" kern="1200" dirty="0">
                <a:solidFill>
                  <a:schemeClr val="tx1"/>
                </a:solidFill>
                <a:effectLst/>
                <a:latin typeface="+mn-lt"/>
                <a:ea typeface="+mn-ea"/>
                <a:cs typeface="+mn-cs"/>
              </a:rPr>
              <a:t> — RDD can define </a:t>
            </a:r>
            <a:r>
              <a:rPr lang="en-US" sz="1200" b="0" i="0" u="none" strike="noStrike" kern="1200" dirty="0">
                <a:solidFill>
                  <a:schemeClr val="tx1"/>
                </a:solidFill>
                <a:effectLst/>
                <a:latin typeface="+mn-lt"/>
                <a:ea typeface="+mn-ea"/>
                <a:cs typeface="+mn-cs"/>
                <a:hlinkClick r:id="rId3"/>
              </a:rPr>
              <a:t>placement preferences</a:t>
            </a:r>
            <a:r>
              <a:rPr lang="en-US" sz="1200" b="0" i="0" kern="1200" dirty="0">
                <a:solidFill>
                  <a:schemeClr val="tx1"/>
                </a:solidFill>
                <a:effectLst/>
                <a:latin typeface="+mn-lt"/>
                <a:ea typeface="+mn-ea"/>
                <a:cs typeface="+mn-cs"/>
              </a:rPr>
              <a:t> to compute partitions (as close to the records as possible).</a:t>
            </a:r>
          </a:p>
          <a:p>
            <a:r>
              <a:rPr lang="en-US" sz="1200" b="0" i="0" kern="1200" dirty="0">
                <a:solidFill>
                  <a:schemeClr val="tx1"/>
                </a:solidFill>
                <a:effectLst/>
                <a:latin typeface="+mn-lt"/>
                <a:ea typeface="+mn-ea"/>
                <a:cs typeface="+mn-cs"/>
              </a:rPr>
              <a:t>Note</a:t>
            </a:r>
          </a:p>
          <a:p>
            <a:r>
              <a:rPr lang="en-US" sz="1200" b="1" i="0" kern="1200" dirty="0">
                <a:solidFill>
                  <a:schemeClr val="tx1"/>
                </a:solidFill>
                <a:effectLst/>
                <a:latin typeface="+mn-lt"/>
                <a:ea typeface="+mn-ea"/>
                <a:cs typeface="+mn-cs"/>
              </a:rPr>
              <a:t>Preferred location</a:t>
            </a:r>
            <a:r>
              <a:rPr lang="en-US" sz="1200" b="0" i="0" kern="1200" dirty="0">
                <a:solidFill>
                  <a:schemeClr val="tx1"/>
                </a:solidFill>
                <a:effectLst/>
                <a:latin typeface="+mn-lt"/>
                <a:ea typeface="+mn-ea"/>
                <a:cs typeface="+mn-cs"/>
              </a:rPr>
              <a:t> (aka </a:t>
            </a:r>
            <a:r>
              <a:rPr lang="en-US" sz="1200" b="0" i="1" kern="1200" dirty="0">
                <a:solidFill>
                  <a:schemeClr val="tx1"/>
                </a:solidFill>
                <a:effectLst/>
                <a:latin typeface="+mn-lt"/>
                <a:ea typeface="+mn-ea"/>
                <a:cs typeface="+mn-cs"/>
              </a:rPr>
              <a:t>locality preferences</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placement preferences</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locality info</a:t>
            </a:r>
            <a:r>
              <a:rPr lang="en-US" sz="1200" b="0" i="0" kern="1200" dirty="0">
                <a:solidFill>
                  <a:schemeClr val="tx1"/>
                </a:solidFill>
                <a:effectLst/>
                <a:latin typeface="+mn-lt"/>
                <a:ea typeface="+mn-ea"/>
                <a:cs typeface="+mn-cs"/>
              </a:rPr>
              <a:t>) is information about the locations of RDD records (that Spark’s </a:t>
            </a:r>
            <a:r>
              <a:rPr lang="en-US" sz="1200" b="0" i="0" u="none" strike="noStrike" kern="1200" dirty="0" err="1">
                <a:solidFill>
                  <a:schemeClr val="tx1"/>
                </a:solidFill>
                <a:effectLst/>
                <a:latin typeface="+mn-lt"/>
                <a:ea typeface="+mn-ea"/>
                <a:cs typeface="+mn-cs"/>
                <a:hlinkClick r:id="rId4"/>
              </a:rPr>
              <a:t>DAGScheduler</a:t>
            </a:r>
            <a:r>
              <a:rPr lang="en-US" sz="1200" b="0" i="0" kern="1200" dirty="0">
                <a:solidFill>
                  <a:schemeClr val="tx1"/>
                </a:solidFill>
                <a:effectLst/>
                <a:latin typeface="+mn-lt"/>
                <a:ea typeface="+mn-ea"/>
                <a:cs typeface="+mn-cs"/>
              </a:rPr>
              <a:t> uses to place computing partitions on to have the tasks as close to the data as possible).</a:t>
            </a:r>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53</a:t>
            </a:fld>
            <a:endParaRPr lang="en-US"/>
          </a:p>
        </p:txBody>
      </p:sp>
    </p:spTree>
    <p:extLst>
      <p:ext uri="{BB962C8B-B14F-4D97-AF65-F5344CB8AC3E}">
        <p14:creationId xmlns:p14="http://schemas.microsoft.com/office/powerpoint/2010/main" xmlns="" val="1693249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https://jaceklaskowski.gitbooks.io/mastering-apache-spark/spark-rdd.html</a:t>
            </a:r>
          </a:p>
          <a:p>
            <a:r>
              <a:rPr lang="en-US" sz="1200" b="0" i="0" kern="1200" dirty="0">
                <a:solidFill>
                  <a:schemeClr val="tx1"/>
                </a:solidFill>
                <a:effectLst/>
                <a:latin typeface="+mn-lt"/>
                <a:ea typeface="+mn-ea"/>
                <a:cs typeface="+mn-cs"/>
              </a:rPr>
              <a:t>Beside the above traits (that are directly embedded in the name of the data abstraction - RDD) it has the following additional traits:</a:t>
            </a:r>
          </a:p>
          <a:p>
            <a:r>
              <a:rPr lang="en-US" sz="1200" b="1" i="0" kern="1200" dirty="0">
                <a:solidFill>
                  <a:schemeClr val="tx1"/>
                </a:solidFill>
                <a:effectLst/>
                <a:latin typeface="+mn-lt"/>
                <a:ea typeface="+mn-ea"/>
                <a:cs typeface="+mn-cs"/>
              </a:rPr>
              <a:t>In-Memory</a:t>
            </a:r>
            <a:r>
              <a:rPr lang="en-US" sz="1200" b="0" i="0" kern="1200" dirty="0">
                <a:solidFill>
                  <a:schemeClr val="tx1"/>
                </a:solidFill>
                <a:effectLst/>
                <a:latin typeface="+mn-lt"/>
                <a:ea typeface="+mn-ea"/>
                <a:cs typeface="+mn-cs"/>
              </a:rPr>
              <a:t>, i.e. data inside RDD is stored in memory as much (size) and long (time) as possible.</a:t>
            </a:r>
          </a:p>
          <a:p>
            <a:r>
              <a:rPr lang="en-US" sz="1200" b="1" i="0" kern="1200" dirty="0">
                <a:solidFill>
                  <a:schemeClr val="tx1"/>
                </a:solidFill>
                <a:effectLst/>
                <a:latin typeface="+mn-lt"/>
                <a:ea typeface="+mn-ea"/>
                <a:cs typeface="+mn-cs"/>
              </a:rPr>
              <a:t>Immutable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Read-Only</a:t>
            </a:r>
            <a:r>
              <a:rPr lang="en-US" sz="1200" b="0" i="0" kern="1200" dirty="0">
                <a:solidFill>
                  <a:schemeClr val="tx1"/>
                </a:solidFill>
                <a:effectLst/>
                <a:latin typeface="+mn-lt"/>
                <a:ea typeface="+mn-ea"/>
                <a:cs typeface="+mn-cs"/>
              </a:rPr>
              <a:t>, i.e. it does not change once created and can only be transformed using transformations to new RDDs.</a:t>
            </a:r>
          </a:p>
          <a:p>
            <a:r>
              <a:rPr lang="en-US" sz="1200" b="1" i="0" kern="1200" dirty="0">
                <a:solidFill>
                  <a:schemeClr val="tx1"/>
                </a:solidFill>
                <a:effectLst/>
                <a:latin typeface="+mn-lt"/>
                <a:ea typeface="+mn-ea"/>
                <a:cs typeface="+mn-cs"/>
              </a:rPr>
              <a:t>Lazy evaluated</a:t>
            </a:r>
            <a:r>
              <a:rPr lang="en-US" sz="1200" b="0" i="0" kern="1200" dirty="0">
                <a:solidFill>
                  <a:schemeClr val="tx1"/>
                </a:solidFill>
                <a:effectLst/>
                <a:latin typeface="+mn-lt"/>
                <a:ea typeface="+mn-ea"/>
                <a:cs typeface="+mn-cs"/>
              </a:rPr>
              <a:t>, i.e. the data inside RDD is not available or transformed until an action is executed that triggers the execution.</a:t>
            </a:r>
          </a:p>
          <a:p>
            <a:r>
              <a:rPr lang="en-US" sz="1200" b="1" i="0" kern="1200" dirty="0">
                <a:solidFill>
                  <a:schemeClr val="tx1"/>
                </a:solidFill>
                <a:effectLst/>
                <a:latin typeface="+mn-lt"/>
                <a:ea typeface="+mn-ea"/>
                <a:cs typeface="+mn-cs"/>
              </a:rPr>
              <a:t>Cacheable</a:t>
            </a:r>
            <a:r>
              <a:rPr lang="en-US" sz="1200" b="0" i="0" kern="1200" dirty="0">
                <a:solidFill>
                  <a:schemeClr val="tx1"/>
                </a:solidFill>
                <a:effectLst/>
                <a:latin typeface="+mn-lt"/>
                <a:ea typeface="+mn-ea"/>
                <a:cs typeface="+mn-cs"/>
              </a:rPr>
              <a:t>, i.e. you can hold all the data in a persistent "storage" like memory (default and the most preferred) or disk (the least preferred due to access speed).</a:t>
            </a:r>
          </a:p>
          <a:p>
            <a:r>
              <a:rPr lang="en-US" sz="1200" b="1" i="0" kern="1200" dirty="0">
                <a:solidFill>
                  <a:schemeClr val="tx1"/>
                </a:solidFill>
                <a:effectLst/>
                <a:latin typeface="+mn-lt"/>
                <a:ea typeface="+mn-ea"/>
                <a:cs typeface="+mn-cs"/>
              </a:rPr>
              <a:t>Parallel</a:t>
            </a:r>
            <a:r>
              <a:rPr lang="en-US" sz="1200" b="0" i="0" kern="1200" dirty="0">
                <a:solidFill>
                  <a:schemeClr val="tx1"/>
                </a:solidFill>
                <a:effectLst/>
                <a:latin typeface="+mn-lt"/>
                <a:ea typeface="+mn-ea"/>
                <a:cs typeface="+mn-cs"/>
              </a:rPr>
              <a:t>, i.e. process data in parallel.</a:t>
            </a:r>
          </a:p>
          <a:p>
            <a:r>
              <a:rPr lang="en-US" sz="1200" b="1" i="0" kern="1200" dirty="0">
                <a:solidFill>
                  <a:schemeClr val="tx1"/>
                </a:solidFill>
                <a:effectLst/>
                <a:latin typeface="+mn-lt"/>
                <a:ea typeface="+mn-ea"/>
                <a:cs typeface="+mn-cs"/>
              </a:rPr>
              <a:t>Typed</a:t>
            </a:r>
            <a:r>
              <a:rPr lang="en-US" sz="1200" b="0" i="0" kern="1200" dirty="0">
                <a:solidFill>
                  <a:schemeClr val="tx1"/>
                </a:solidFill>
                <a:effectLst/>
                <a:latin typeface="+mn-lt"/>
                <a:ea typeface="+mn-ea"/>
                <a:cs typeface="+mn-cs"/>
              </a:rPr>
              <a:t> — RDD records have types, e.g. Long in RDD[Long] or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String) in RDD[(</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String)].</a:t>
            </a:r>
          </a:p>
          <a:p>
            <a:r>
              <a:rPr lang="en-US" sz="1200" b="1" i="0" kern="1200" dirty="0">
                <a:solidFill>
                  <a:schemeClr val="tx1"/>
                </a:solidFill>
                <a:effectLst/>
                <a:latin typeface="+mn-lt"/>
                <a:ea typeface="+mn-ea"/>
                <a:cs typeface="+mn-cs"/>
              </a:rPr>
              <a:t>Partitioned</a:t>
            </a:r>
            <a:r>
              <a:rPr lang="en-US" sz="1200" b="0" i="0" kern="1200" dirty="0">
                <a:solidFill>
                  <a:schemeClr val="tx1"/>
                </a:solidFill>
                <a:effectLst/>
                <a:latin typeface="+mn-lt"/>
                <a:ea typeface="+mn-ea"/>
                <a:cs typeface="+mn-cs"/>
              </a:rPr>
              <a:t> — records are partitioned (split into logical partitions) and distributed across nodes in a cluster.</a:t>
            </a:r>
          </a:p>
          <a:p>
            <a:r>
              <a:rPr lang="en-US" sz="1200" b="1" i="0" kern="1200" dirty="0">
                <a:solidFill>
                  <a:schemeClr val="tx1"/>
                </a:solidFill>
                <a:effectLst/>
                <a:latin typeface="+mn-lt"/>
                <a:ea typeface="+mn-ea"/>
                <a:cs typeface="+mn-cs"/>
              </a:rPr>
              <a:t>Location-Stickiness</a:t>
            </a:r>
            <a:r>
              <a:rPr lang="en-US" sz="1200" b="0" i="0" kern="1200" dirty="0">
                <a:solidFill>
                  <a:schemeClr val="tx1"/>
                </a:solidFill>
                <a:effectLst/>
                <a:latin typeface="+mn-lt"/>
                <a:ea typeface="+mn-ea"/>
                <a:cs typeface="+mn-cs"/>
              </a:rPr>
              <a:t> — RDD can define </a:t>
            </a:r>
            <a:r>
              <a:rPr lang="en-US" sz="1200" b="0" i="0" u="none" strike="noStrike" kern="1200" dirty="0">
                <a:solidFill>
                  <a:schemeClr val="tx1"/>
                </a:solidFill>
                <a:effectLst/>
                <a:latin typeface="+mn-lt"/>
                <a:ea typeface="+mn-ea"/>
                <a:cs typeface="+mn-cs"/>
                <a:hlinkClick r:id="rId3"/>
              </a:rPr>
              <a:t>placement preferences</a:t>
            </a:r>
            <a:r>
              <a:rPr lang="en-US" sz="1200" b="0" i="0" kern="1200" dirty="0">
                <a:solidFill>
                  <a:schemeClr val="tx1"/>
                </a:solidFill>
                <a:effectLst/>
                <a:latin typeface="+mn-lt"/>
                <a:ea typeface="+mn-ea"/>
                <a:cs typeface="+mn-cs"/>
              </a:rPr>
              <a:t> to compute partitions (as close to the records as possible).</a:t>
            </a:r>
          </a:p>
          <a:p>
            <a:r>
              <a:rPr lang="en-US" sz="1200" b="0" i="0" kern="1200" dirty="0">
                <a:solidFill>
                  <a:schemeClr val="tx1"/>
                </a:solidFill>
                <a:effectLst/>
                <a:latin typeface="+mn-lt"/>
                <a:ea typeface="+mn-ea"/>
                <a:cs typeface="+mn-cs"/>
              </a:rPr>
              <a:t>Note</a:t>
            </a:r>
          </a:p>
          <a:p>
            <a:r>
              <a:rPr lang="en-US" sz="1200" b="1" i="0" kern="1200" dirty="0">
                <a:solidFill>
                  <a:schemeClr val="tx1"/>
                </a:solidFill>
                <a:effectLst/>
                <a:latin typeface="+mn-lt"/>
                <a:ea typeface="+mn-ea"/>
                <a:cs typeface="+mn-cs"/>
              </a:rPr>
              <a:t>Preferred location</a:t>
            </a:r>
            <a:r>
              <a:rPr lang="en-US" sz="1200" b="0" i="0" kern="1200" dirty="0">
                <a:solidFill>
                  <a:schemeClr val="tx1"/>
                </a:solidFill>
                <a:effectLst/>
                <a:latin typeface="+mn-lt"/>
                <a:ea typeface="+mn-ea"/>
                <a:cs typeface="+mn-cs"/>
              </a:rPr>
              <a:t> (aka </a:t>
            </a:r>
            <a:r>
              <a:rPr lang="en-US" sz="1200" b="0" i="1" kern="1200" dirty="0">
                <a:solidFill>
                  <a:schemeClr val="tx1"/>
                </a:solidFill>
                <a:effectLst/>
                <a:latin typeface="+mn-lt"/>
                <a:ea typeface="+mn-ea"/>
                <a:cs typeface="+mn-cs"/>
              </a:rPr>
              <a:t>locality preferences</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placement preferences</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locality info</a:t>
            </a:r>
            <a:r>
              <a:rPr lang="en-US" sz="1200" b="0" i="0" kern="1200" dirty="0">
                <a:solidFill>
                  <a:schemeClr val="tx1"/>
                </a:solidFill>
                <a:effectLst/>
                <a:latin typeface="+mn-lt"/>
                <a:ea typeface="+mn-ea"/>
                <a:cs typeface="+mn-cs"/>
              </a:rPr>
              <a:t>) is information about the locations of RDD records (that Spark’s </a:t>
            </a:r>
            <a:r>
              <a:rPr lang="en-US" sz="1200" b="0" i="0" u="none" strike="noStrike" kern="1200" dirty="0" err="1">
                <a:solidFill>
                  <a:schemeClr val="tx1"/>
                </a:solidFill>
                <a:effectLst/>
                <a:latin typeface="+mn-lt"/>
                <a:ea typeface="+mn-ea"/>
                <a:cs typeface="+mn-cs"/>
                <a:hlinkClick r:id="rId4"/>
              </a:rPr>
              <a:t>DAGScheduler</a:t>
            </a:r>
            <a:r>
              <a:rPr lang="en-US" sz="1200" b="0" i="0" kern="1200" dirty="0">
                <a:solidFill>
                  <a:schemeClr val="tx1"/>
                </a:solidFill>
                <a:effectLst/>
                <a:latin typeface="+mn-lt"/>
                <a:ea typeface="+mn-ea"/>
                <a:cs typeface="+mn-cs"/>
              </a:rPr>
              <a:t> uses to place computing partitions on to have the tasks as close to the data as possible).</a:t>
            </a:r>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54</a:t>
            </a:fld>
            <a:endParaRPr lang="en-US"/>
          </a:p>
        </p:txBody>
      </p:sp>
    </p:spTree>
    <p:extLst>
      <p:ext uri="{BB962C8B-B14F-4D97-AF65-F5344CB8AC3E}">
        <p14:creationId xmlns:p14="http://schemas.microsoft.com/office/powerpoint/2010/main" xmlns="" val="25025695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55</a:t>
            </a:fld>
            <a:endParaRPr lang="en-US"/>
          </a:p>
        </p:txBody>
      </p:sp>
    </p:spTree>
    <p:extLst>
      <p:ext uri="{BB962C8B-B14F-4D97-AF65-F5344CB8AC3E}">
        <p14:creationId xmlns:p14="http://schemas.microsoft.com/office/powerpoint/2010/main" xmlns="" val="952488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56</a:t>
            </a:fld>
            <a:endParaRPr lang="en-US"/>
          </a:p>
        </p:txBody>
      </p:sp>
    </p:spTree>
    <p:extLst>
      <p:ext uri="{BB962C8B-B14F-4D97-AF65-F5344CB8AC3E}">
        <p14:creationId xmlns:p14="http://schemas.microsoft.com/office/powerpoint/2010/main" xmlns="" val="887727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https://spark.apache.org/docs/latest/cluster-overview.html#glossary </a:t>
            </a:r>
          </a:p>
        </p:txBody>
      </p:sp>
      <p:sp>
        <p:nvSpPr>
          <p:cNvPr id="4" name="Slide Number Placeholder 3"/>
          <p:cNvSpPr>
            <a:spLocks noGrp="1"/>
          </p:cNvSpPr>
          <p:nvPr>
            <p:ph type="sldNum" sz="quarter" idx="10"/>
          </p:nvPr>
        </p:nvSpPr>
        <p:spPr/>
        <p:txBody>
          <a:bodyPr/>
          <a:lstStyle/>
          <a:p>
            <a:fld id="{6CA27B42-00EF-4A07-BCB3-10C6E40CF6CB}" type="slidenum">
              <a:rPr lang="en-US" smtClean="0"/>
              <a:pPr/>
              <a:t>57</a:t>
            </a:fld>
            <a:endParaRPr lang="en-US"/>
          </a:p>
        </p:txBody>
      </p:sp>
    </p:spTree>
    <p:extLst>
      <p:ext uri="{BB962C8B-B14F-4D97-AF65-F5344CB8AC3E}">
        <p14:creationId xmlns:p14="http://schemas.microsoft.com/office/powerpoint/2010/main" xmlns="" val="397760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7</a:t>
            </a:fld>
            <a:endParaRPr lang="en-US"/>
          </a:p>
        </p:txBody>
      </p:sp>
    </p:spTree>
    <p:extLst>
      <p:ext uri="{BB962C8B-B14F-4D97-AF65-F5344CB8AC3E}">
        <p14:creationId xmlns:p14="http://schemas.microsoft.com/office/powerpoint/2010/main" xmlns="" val="3577395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Matei </a:t>
            </a:r>
            <a:r>
              <a:rPr lang="en-US" dirty="0" err="1">
                <a:hlinkClick r:id="rId3"/>
              </a:rPr>
              <a:t>Zaharia</a:t>
            </a:r>
            <a:r>
              <a:rPr lang="en-US" dirty="0">
                <a:hlinkClick r:id="rId3"/>
              </a:rPr>
              <a:t> et al. Resilient Distributed Datasets: A Fault-Tolerant Abstraction for In-Memory Cluster Computing. NSDI 2012.</a:t>
            </a:r>
            <a:endParaRPr lang="en-US" dirty="0"/>
          </a:p>
          <a:p>
            <a:endParaRPr lang="es-ES" dirty="0"/>
          </a:p>
          <a:p>
            <a:r>
              <a:rPr lang="en-US" dirty="0"/>
              <a:t>RDDs can efficiently express a number of cluster programming models that have so far been proposed independently. By “efficiently,” we mean that not only can RDDs be used to produce the same output as programs written in these models, but that RDDs can also capture the optimizations that these frameworks perform, such as keeping specific data in memory, partitioning it to minimize communication, and recovering from failures </a:t>
            </a:r>
            <a:r>
              <a:rPr lang="en-US" dirty="0" err="1"/>
              <a:t>effi</a:t>
            </a:r>
            <a:r>
              <a:rPr lang="en-US" dirty="0"/>
              <a:t>- </a:t>
            </a:r>
            <a:r>
              <a:rPr lang="en-US" dirty="0" err="1"/>
              <a:t>ciently</a:t>
            </a:r>
            <a:r>
              <a:rPr lang="en-US" dirty="0"/>
              <a:t>. The models expressible using RDDs include: </a:t>
            </a:r>
          </a:p>
          <a:p>
            <a:endParaRPr lang="en-US" dirty="0"/>
          </a:p>
          <a:p>
            <a:r>
              <a:rPr lang="en-US" dirty="0"/>
              <a:t>MapReduce: This model can be expressed using the </a:t>
            </a:r>
            <a:r>
              <a:rPr lang="en-US" dirty="0" err="1"/>
              <a:t>flatMap</a:t>
            </a:r>
            <a:r>
              <a:rPr lang="en-US" dirty="0"/>
              <a:t> and </a:t>
            </a:r>
            <a:r>
              <a:rPr lang="en-US" dirty="0" err="1"/>
              <a:t>groupByKey</a:t>
            </a:r>
            <a:r>
              <a:rPr lang="en-US" dirty="0"/>
              <a:t> operations in Spark, or </a:t>
            </a:r>
            <a:r>
              <a:rPr lang="en-US" dirty="0" err="1"/>
              <a:t>reduceByKey</a:t>
            </a:r>
            <a:r>
              <a:rPr lang="en-US" dirty="0"/>
              <a:t> if there is a combiner. </a:t>
            </a:r>
          </a:p>
          <a:p>
            <a:endParaRPr lang="en-US" dirty="0"/>
          </a:p>
          <a:p>
            <a:r>
              <a:rPr lang="en-US" dirty="0" err="1"/>
              <a:t>DryadLINQ</a:t>
            </a:r>
            <a:r>
              <a:rPr lang="en-US" dirty="0"/>
              <a:t>: The </a:t>
            </a:r>
            <a:r>
              <a:rPr lang="en-US" dirty="0" err="1"/>
              <a:t>DryadLINQ</a:t>
            </a:r>
            <a:r>
              <a:rPr lang="en-US" dirty="0"/>
              <a:t> system provides a wider range of operators than MapReduce over the more general Dryad runtime, but these are all bulk operators that correspond directly to RDD transformations available in Spark (map, </a:t>
            </a:r>
            <a:r>
              <a:rPr lang="en-US" dirty="0" err="1"/>
              <a:t>groupByKey</a:t>
            </a:r>
            <a:r>
              <a:rPr lang="en-US" dirty="0"/>
              <a:t>, join, </a:t>
            </a:r>
            <a:r>
              <a:rPr lang="en-US" dirty="0" err="1"/>
              <a:t>etc</a:t>
            </a:r>
            <a:r>
              <a:rPr lang="en-US" dirty="0"/>
              <a:t>). </a:t>
            </a:r>
          </a:p>
          <a:p>
            <a:endParaRPr lang="en-US" dirty="0"/>
          </a:p>
          <a:p>
            <a:r>
              <a:rPr lang="en-US" dirty="0"/>
              <a:t>SQL: Like </a:t>
            </a:r>
            <a:r>
              <a:rPr lang="en-US" dirty="0" err="1"/>
              <a:t>DryadLINQ</a:t>
            </a:r>
            <a:r>
              <a:rPr lang="en-US" dirty="0"/>
              <a:t> expressions, SQL queries perform data-parallel operations on sets of records. </a:t>
            </a:r>
          </a:p>
          <a:p>
            <a:endParaRPr lang="en-US" dirty="0"/>
          </a:p>
          <a:p>
            <a:r>
              <a:rPr lang="en-US" dirty="0" err="1"/>
              <a:t>Pregel</a:t>
            </a:r>
            <a:r>
              <a:rPr lang="en-US" dirty="0"/>
              <a:t>: Google’s </a:t>
            </a:r>
            <a:r>
              <a:rPr lang="en-US" dirty="0" err="1"/>
              <a:t>Pregel</a:t>
            </a:r>
            <a:r>
              <a:rPr lang="en-US" dirty="0"/>
              <a:t> [22] is a specialized model for iterative graph applications that at first looks quite different from the set-oriented programming models in other systems. In </a:t>
            </a:r>
            <a:r>
              <a:rPr lang="en-US" dirty="0" err="1"/>
              <a:t>Pregel</a:t>
            </a:r>
            <a:r>
              <a:rPr lang="en-US" dirty="0"/>
              <a:t>, a program runs as a series of coordinated “</a:t>
            </a:r>
            <a:r>
              <a:rPr lang="en-US" dirty="0" err="1"/>
              <a:t>supersteps</a:t>
            </a:r>
            <a:r>
              <a:rPr lang="en-US" dirty="0"/>
              <a:t>.” On each </a:t>
            </a:r>
            <a:r>
              <a:rPr lang="en-US" dirty="0" err="1"/>
              <a:t>superstep</a:t>
            </a:r>
            <a:r>
              <a:rPr lang="en-US" dirty="0"/>
              <a:t>, each vertex in the graph runs a user function that can update state associated with the vertex, change the graph topology, and send messages to other vertices for use in the next </a:t>
            </a:r>
            <a:r>
              <a:rPr lang="en-US" dirty="0" err="1"/>
              <a:t>superstep</a:t>
            </a:r>
            <a:r>
              <a:rPr lang="en-US" dirty="0"/>
              <a:t>. This model can express many graph algorithms, including shortest paths, bipartite matching, and PageRank. The key observation that lets us implement this model with RDDs is that </a:t>
            </a:r>
            <a:r>
              <a:rPr lang="en-US" dirty="0" err="1"/>
              <a:t>Pregel</a:t>
            </a:r>
            <a:r>
              <a:rPr lang="en-US" dirty="0"/>
              <a:t> applies the same user function to all the vertices on each iteration. Thus, we can store the vertex states for each iteration in an RDD and perform a bulk transformation (</a:t>
            </a:r>
            <a:r>
              <a:rPr lang="en-US" dirty="0" err="1"/>
              <a:t>flatMap</a:t>
            </a:r>
            <a:r>
              <a:rPr lang="en-US" dirty="0"/>
              <a:t>) to apply this function and generate an RDD of messages. We can then join this RDD with the vertex states to perform the message exchange. Equally importantly, RDDs allow us to keep vertex states in memory like </a:t>
            </a:r>
            <a:r>
              <a:rPr lang="en-US" dirty="0" err="1"/>
              <a:t>Pregel</a:t>
            </a:r>
            <a:r>
              <a:rPr lang="en-US" dirty="0"/>
              <a:t> does, to minimize communication by controlling their partitioning, and to support partial recovery on failures. We have implemented </a:t>
            </a:r>
            <a:r>
              <a:rPr lang="en-US" dirty="0" err="1"/>
              <a:t>Pregel</a:t>
            </a:r>
            <a:r>
              <a:rPr lang="en-US" dirty="0"/>
              <a:t> as a 200-line library on top of Spark and refer the reader to [33] for more details. </a:t>
            </a:r>
          </a:p>
          <a:p>
            <a:endParaRPr lang="en-US" dirty="0"/>
          </a:p>
          <a:p>
            <a:r>
              <a:rPr lang="en-US" dirty="0"/>
              <a:t>Iterative MapReduce: Several recently proposed systems, including </a:t>
            </a:r>
            <a:r>
              <a:rPr lang="en-US" dirty="0" err="1"/>
              <a:t>HaLoop</a:t>
            </a:r>
            <a:r>
              <a:rPr lang="en-US" dirty="0"/>
              <a:t> [7] and Twister [11], provide an iterative MapReduce model where the user gives the system a series of MapReduce jobs to loop. The systems keep data partitioned consistently across iterations, and Twister can also keep it in memory. Both optimizations are simple to express with RDDs, and we were able to implement </a:t>
            </a:r>
            <a:r>
              <a:rPr lang="en-US" dirty="0" err="1"/>
              <a:t>HaLoop</a:t>
            </a:r>
            <a:r>
              <a:rPr lang="en-US" dirty="0"/>
              <a:t> as a 200-line library using Spark. </a:t>
            </a:r>
          </a:p>
          <a:p>
            <a:endParaRPr lang="en-US" dirty="0"/>
          </a:p>
          <a:p>
            <a:r>
              <a:rPr lang="en-US" dirty="0"/>
              <a:t>Batched Stream Processing: Researchers have recently proposed several incremental processing systems for applications that periodically update a result with new data [21, 15, 4]. For example, an application updating statistics about ad clicks every 15 minutes should be able to combine intermediate state from the previous 15- minute window with data from new logs. These systems perform bulk operations similar to Dryad, but store application state in distributed filesystems. Placing the intermediate state in RDDs would speed up their processing. </a:t>
            </a:r>
          </a:p>
          <a:p>
            <a:endParaRPr lang="en-US" dirty="0"/>
          </a:p>
          <a:p>
            <a:r>
              <a:rPr lang="en-US" dirty="0"/>
              <a:t>Explaining the Expressivity of RDDs </a:t>
            </a:r>
          </a:p>
          <a:p>
            <a:r>
              <a:rPr lang="en-US" dirty="0"/>
              <a:t>Why are RDDs able to express these diverse programming models? The reason is that the restrictions on RDDs have little impact in many parallel applications. In particular, although RDDs can only be created through bulk transformations, many parallel programs naturally apply the same operation to many records, making them easy to express. Similarly, the immutability of RDDs is not an obstacle because one can create multiple RDDs to represent versions of the same dataset. Indeed, many of today’s MapReduce applications run over filesystems that do not allow updates to files, such as HDFS. One final question is why previous frameworks have not offered the same level of generality. We believe that this is because these systems explored specific problems that MapReduce and Dryad do not handle well, such as iteration, without observing that the common cause of these problems was a lack of data sharing abstractions.</a:t>
            </a:r>
          </a:p>
        </p:txBody>
      </p:sp>
      <p:sp>
        <p:nvSpPr>
          <p:cNvPr id="4" name="Slide Number Placeholder 3"/>
          <p:cNvSpPr>
            <a:spLocks noGrp="1"/>
          </p:cNvSpPr>
          <p:nvPr>
            <p:ph type="sldNum" sz="quarter" idx="10"/>
          </p:nvPr>
        </p:nvSpPr>
        <p:spPr/>
        <p:txBody>
          <a:bodyPr/>
          <a:lstStyle/>
          <a:p>
            <a:fld id="{6CA27B42-00EF-4A07-BCB3-10C6E40CF6CB}" type="slidenum">
              <a:rPr lang="en-US" smtClean="0"/>
              <a:pPr/>
              <a:t>58</a:t>
            </a:fld>
            <a:endParaRPr lang="en-US"/>
          </a:p>
        </p:txBody>
      </p:sp>
    </p:spTree>
    <p:extLst>
      <p:ext uri="{BB962C8B-B14F-4D97-AF65-F5344CB8AC3E}">
        <p14:creationId xmlns:p14="http://schemas.microsoft.com/office/powerpoint/2010/main" xmlns="" val="1273807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https://spark.apache.org/docs/latest/cluster-overview.html#glossary </a:t>
            </a:r>
          </a:p>
          <a:p>
            <a:r>
              <a:rPr lang="en-US" dirty="0"/>
              <a:t>https://dzone.com/articles/deep-dive-into-spark-cluster-management</a:t>
            </a:r>
          </a:p>
        </p:txBody>
      </p:sp>
      <p:sp>
        <p:nvSpPr>
          <p:cNvPr id="4" name="Slide Number Placeholder 3"/>
          <p:cNvSpPr>
            <a:spLocks noGrp="1"/>
          </p:cNvSpPr>
          <p:nvPr>
            <p:ph type="sldNum" sz="quarter" idx="10"/>
          </p:nvPr>
        </p:nvSpPr>
        <p:spPr/>
        <p:txBody>
          <a:bodyPr/>
          <a:lstStyle/>
          <a:p>
            <a:fld id="{6CA27B42-00EF-4A07-BCB3-10C6E40CF6CB}" type="slidenum">
              <a:rPr lang="en-US" smtClean="0"/>
              <a:pPr/>
              <a:t>59</a:t>
            </a:fld>
            <a:endParaRPr lang="en-US"/>
          </a:p>
        </p:txBody>
      </p:sp>
    </p:spTree>
    <p:extLst>
      <p:ext uri="{BB962C8B-B14F-4D97-AF65-F5344CB8AC3E}">
        <p14:creationId xmlns:p14="http://schemas.microsoft.com/office/powerpoint/2010/main" xmlns="" val="3808994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Serverless</a:t>
            </a:r>
            <a:r>
              <a:rPr lang="en-US" sz="1200" b="0" i="0" kern="1200" dirty="0">
                <a:solidFill>
                  <a:schemeClr val="tx1"/>
                </a:solidFill>
                <a:effectLst/>
                <a:latin typeface="+mn-lt"/>
                <a:ea typeface="+mn-ea"/>
                <a:cs typeface="+mn-cs"/>
              </a:rPr>
              <a:t> Machine Learning on Modern Hardware Using Apache Spark</a:t>
            </a:r>
            <a:r>
              <a:rPr lang="en-US" baseline="0" dirty="0"/>
              <a:t>: </a:t>
            </a:r>
            <a:r>
              <a:rPr lang="en-US" dirty="0"/>
              <a:t>https://databricks.com/session/serverless-machine-learning-on-modern-hardware-using-apache-spark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https://crail.incubator.apache.org/</a:t>
            </a:r>
          </a:p>
        </p:txBody>
      </p:sp>
      <p:sp>
        <p:nvSpPr>
          <p:cNvPr id="4" name="Slide Number Placeholder 3"/>
          <p:cNvSpPr>
            <a:spLocks noGrp="1"/>
          </p:cNvSpPr>
          <p:nvPr>
            <p:ph type="sldNum" sz="quarter" idx="10"/>
          </p:nvPr>
        </p:nvSpPr>
        <p:spPr/>
        <p:txBody>
          <a:bodyPr/>
          <a:lstStyle/>
          <a:p>
            <a:fld id="{6CA27B42-00EF-4A07-BCB3-10C6E40CF6CB}" type="slidenum">
              <a:rPr lang="en-US" smtClean="0"/>
              <a:pPr/>
              <a:t>60</a:t>
            </a:fld>
            <a:endParaRPr lang="en-US"/>
          </a:p>
        </p:txBody>
      </p:sp>
    </p:spTree>
    <p:extLst>
      <p:ext uri="{BB962C8B-B14F-4D97-AF65-F5344CB8AC3E}">
        <p14:creationId xmlns:p14="http://schemas.microsoft.com/office/powerpoint/2010/main" xmlns="" val="1910238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Serverless</a:t>
            </a:r>
            <a:r>
              <a:rPr lang="en-US" sz="1200" b="0" i="0" kern="1200" dirty="0">
                <a:solidFill>
                  <a:schemeClr val="tx1"/>
                </a:solidFill>
                <a:effectLst/>
                <a:latin typeface="+mn-lt"/>
                <a:ea typeface="+mn-ea"/>
                <a:cs typeface="+mn-cs"/>
              </a:rPr>
              <a:t> Machine Learning on Modern Hardware Using Apache Spark</a:t>
            </a:r>
            <a:r>
              <a:rPr lang="en-US" baseline="0" dirty="0"/>
              <a:t>: </a:t>
            </a:r>
            <a:r>
              <a:rPr lang="en-US" dirty="0"/>
              <a:t>https://databricks.com/session/serverless-machine-learning-on-modern-hardware-using-apache-spark </a:t>
            </a:r>
          </a:p>
        </p:txBody>
      </p:sp>
      <p:sp>
        <p:nvSpPr>
          <p:cNvPr id="4" name="Slide Number Placeholder 3"/>
          <p:cNvSpPr>
            <a:spLocks noGrp="1"/>
          </p:cNvSpPr>
          <p:nvPr>
            <p:ph type="sldNum" sz="quarter" idx="10"/>
          </p:nvPr>
        </p:nvSpPr>
        <p:spPr/>
        <p:txBody>
          <a:bodyPr/>
          <a:lstStyle/>
          <a:p>
            <a:fld id="{6CA27B42-00EF-4A07-BCB3-10C6E40CF6CB}" type="slidenum">
              <a:rPr lang="en-US" smtClean="0"/>
              <a:pPr/>
              <a:t>61</a:t>
            </a:fld>
            <a:endParaRPr lang="en-US"/>
          </a:p>
        </p:txBody>
      </p:sp>
    </p:spTree>
    <p:extLst>
      <p:ext uri="{BB962C8B-B14F-4D97-AF65-F5344CB8AC3E}">
        <p14:creationId xmlns:p14="http://schemas.microsoft.com/office/powerpoint/2010/main" xmlns="" val="3848971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63</a:t>
            </a:fld>
            <a:endParaRPr lang="en-US"/>
          </a:p>
        </p:txBody>
      </p:sp>
    </p:spTree>
    <p:extLst>
      <p:ext uri="{BB962C8B-B14F-4D97-AF65-F5344CB8AC3E}">
        <p14:creationId xmlns:p14="http://schemas.microsoft.com/office/powerpoint/2010/main" xmlns="" val="294899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64</a:t>
            </a:fld>
            <a:endParaRPr lang="en-US"/>
          </a:p>
        </p:txBody>
      </p:sp>
    </p:spTree>
    <p:extLst>
      <p:ext uri="{BB962C8B-B14F-4D97-AF65-F5344CB8AC3E}">
        <p14:creationId xmlns:p14="http://schemas.microsoft.com/office/powerpoint/2010/main" xmlns="" val="3154168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65</a:t>
            </a:fld>
            <a:endParaRPr lang="en-US"/>
          </a:p>
        </p:txBody>
      </p:sp>
    </p:spTree>
    <p:extLst>
      <p:ext uri="{BB962C8B-B14F-4D97-AF65-F5344CB8AC3E}">
        <p14:creationId xmlns:p14="http://schemas.microsoft.com/office/powerpoint/2010/main" xmlns="" val="2784144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66</a:t>
            </a:fld>
            <a:endParaRPr lang="en-US"/>
          </a:p>
        </p:txBody>
      </p:sp>
    </p:spTree>
    <p:extLst>
      <p:ext uri="{BB962C8B-B14F-4D97-AF65-F5344CB8AC3E}">
        <p14:creationId xmlns:p14="http://schemas.microsoft.com/office/powerpoint/2010/main" xmlns="" val="7141151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67</a:t>
            </a:fld>
            <a:endParaRPr lang="en-US"/>
          </a:p>
        </p:txBody>
      </p:sp>
    </p:spTree>
    <p:extLst>
      <p:ext uri="{BB962C8B-B14F-4D97-AF65-F5344CB8AC3E}">
        <p14:creationId xmlns:p14="http://schemas.microsoft.com/office/powerpoint/2010/main" xmlns="" val="33287201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68</a:t>
            </a:fld>
            <a:endParaRPr lang="en-US"/>
          </a:p>
        </p:txBody>
      </p:sp>
    </p:spTree>
    <p:extLst>
      <p:ext uri="{BB962C8B-B14F-4D97-AF65-F5344CB8AC3E}">
        <p14:creationId xmlns:p14="http://schemas.microsoft.com/office/powerpoint/2010/main" xmlns="" val="14722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https://www.technologyreview.com/s/601441/moores-law-is-dead-now-what/</a:t>
            </a:r>
          </a:p>
          <a:p>
            <a:r>
              <a:rPr lang="en-US" dirty="0"/>
              <a:t>https://eandt.theiet.org/content/articles/2017/05/moore-s-law-2017-an-uphill-battle/</a:t>
            </a:r>
          </a:p>
          <a:p>
            <a:r>
              <a:rPr lang="en-US" dirty="0"/>
              <a:t>https://ourworldindata.org/technological-progress/</a:t>
            </a:r>
          </a:p>
          <a:p>
            <a:endParaRPr lang="en-US" dirty="0"/>
          </a:p>
          <a:p>
            <a:r>
              <a:rPr lang="en-US" sz="1200" b="0" i="0" kern="1200" dirty="0">
                <a:solidFill>
                  <a:schemeClr val="tx1"/>
                </a:solidFill>
                <a:effectLst/>
                <a:latin typeface="+mn-lt"/>
                <a:ea typeface="+mn-ea"/>
                <a:cs typeface="+mn-cs"/>
              </a:rPr>
              <a:t>A processor is basically composed of a silicon wafer topped with a photoresist layer that breaks down when exposed to ultra-violet light. A solvent is then applied to remove the exposed areas and create trenches in the silicon underneath.</a:t>
            </a:r>
          </a:p>
          <a:p>
            <a:r>
              <a:rPr lang="en-US" sz="1200" b="0" i="0" kern="1200" dirty="0">
                <a:solidFill>
                  <a:schemeClr val="tx1"/>
                </a:solidFill>
                <a:effectLst/>
                <a:latin typeface="+mn-lt"/>
                <a:ea typeface="+mn-ea"/>
                <a:cs typeface="+mn-cs"/>
              </a:rPr>
              <a:t>So the light pattern beamed onto the top layer effectively shapes the structure of the underlying silicon, a nanoscale circuit diagram composed of billions of transistors and their interlinking pathways.</a:t>
            </a:r>
          </a:p>
          <a:p>
            <a:r>
              <a:rPr lang="en-US" sz="1200" b="0" i="0" kern="1200" dirty="0">
                <a:solidFill>
                  <a:schemeClr val="tx1"/>
                </a:solidFill>
                <a:effectLst/>
                <a:latin typeface="+mn-lt"/>
                <a:ea typeface="+mn-ea"/>
                <a:cs typeface="+mn-cs"/>
              </a:rPr>
              <a:t>The trenches formed are then filled with electricity-conducting ions that allow current to be directed through the transistors, which can act in either an on or off state.</a:t>
            </a:r>
          </a:p>
          <a:p>
            <a:r>
              <a:rPr lang="en-US" sz="1200" b="0" i="0" kern="1200" dirty="0">
                <a:solidFill>
                  <a:schemeClr val="tx1"/>
                </a:solidFill>
                <a:effectLst/>
                <a:latin typeface="+mn-lt"/>
                <a:ea typeface="+mn-ea"/>
                <a:cs typeface="+mn-cs"/>
              </a:rPr>
              <a:t>This on/off paradigm effectively creates the binary system that is the basis for all computer code</a:t>
            </a:r>
          </a:p>
          <a:p>
            <a:endParaRPr lang="es-ES" dirty="0"/>
          </a:p>
          <a:p>
            <a:endParaRPr lang="es-ES" dirty="0"/>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8</a:t>
            </a:fld>
            <a:endParaRPr lang="en-US"/>
          </a:p>
        </p:txBody>
      </p:sp>
    </p:spTree>
    <p:extLst>
      <p:ext uri="{BB962C8B-B14F-4D97-AF65-F5344CB8AC3E}">
        <p14:creationId xmlns:p14="http://schemas.microsoft.com/office/powerpoint/2010/main" xmlns="" val="1144937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r>
              <a:rPr lang="es-ES" dirty="0" err="1"/>
              <a:t>Ref</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hlinkClick r:id="rId3"/>
              </a:rPr>
              <a:t>Matei</a:t>
            </a:r>
            <a:r>
              <a:rPr lang="en-US" dirty="0">
                <a:hlinkClick r:id="rId3"/>
              </a:rPr>
              <a:t> </a:t>
            </a:r>
            <a:r>
              <a:rPr lang="en-US" dirty="0" err="1">
                <a:hlinkClick r:id="rId3"/>
              </a:rPr>
              <a:t>Zaharia</a:t>
            </a:r>
            <a:r>
              <a:rPr lang="en-US" dirty="0">
                <a:hlinkClick r:id="rId3"/>
              </a:rPr>
              <a:t> et al. Resilient Distributed Datasets: A Fault-Tolerant Abstraction for In-Memory Cluster Computing. NSDI 2012.</a:t>
            </a:r>
            <a:endParaRPr lang="en-US" dirty="0"/>
          </a:p>
          <a:p>
            <a:endParaRPr lang="es-ES" dirty="0"/>
          </a:p>
          <a:p>
            <a:r>
              <a:rPr lang="en-US" sz="1200" b="0" i="0" u="none" strike="noStrike" kern="1200" baseline="0" dirty="0">
                <a:solidFill>
                  <a:schemeClr val="tx1"/>
                </a:solidFill>
                <a:latin typeface="+mn-lt"/>
                <a:ea typeface="+mn-ea"/>
                <a:cs typeface="+mn-cs"/>
              </a:rPr>
              <a:t>Advantages of the RDD Model</a:t>
            </a:r>
          </a:p>
          <a:p>
            <a:r>
              <a:rPr lang="en-US" sz="1200" b="0" i="0" u="none" strike="noStrike" kern="1200" baseline="0" dirty="0">
                <a:solidFill>
                  <a:schemeClr val="tx1"/>
                </a:solidFill>
                <a:latin typeface="+mn-lt"/>
                <a:ea typeface="+mn-ea"/>
                <a:cs typeface="+mn-cs"/>
              </a:rPr>
              <a:t>To understand the benefits of RDDs as a distributed</a:t>
            </a:r>
          </a:p>
          <a:p>
            <a:r>
              <a:rPr lang="en-US" sz="1200" b="0" i="0" u="none" strike="noStrike" kern="1200" baseline="0" dirty="0">
                <a:solidFill>
                  <a:schemeClr val="tx1"/>
                </a:solidFill>
                <a:latin typeface="+mn-lt"/>
                <a:ea typeface="+mn-ea"/>
                <a:cs typeface="+mn-cs"/>
              </a:rPr>
              <a:t>memory abstraction, we compare them against distributed</a:t>
            </a:r>
          </a:p>
          <a:p>
            <a:r>
              <a:rPr lang="en-US" sz="1200" b="0" i="0" u="none" strike="noStrike" kern="1200" baseline="0" dirty="0">
                <a:solidFill>
                  <a:schemeClr val="tx1"/>
                </a:solidFill>
                <a:latin typeface="+mn-lt"/>
                <a:ea typeface="+mn-ea"/>
                <a:cs typeface="+mn-cs"/>
              </a:rPr>
              <a:t>shared memory (DSM) in Table 1. In DSM systems,</a:t>
            </a:r>
          </a:p>
          <a:p>
            <a:r>
              <a:rPr lang="en-US" sz="1200" b="0" i="0" u="none" strike="noStrike" kern="1200" baseline="0" dirty="0">
                <a:solidFill>
                  <a:schemeClr val="tx1"/>
                </a:solidFill>
                <a:latin typeface="+mn-lt"/>
                <a:ea typeface="+mn-ea"/>
                <a:cs typeface="+mn-cs"/>
              </a:rPr>
              <a:t>applications read and write to arbitrary locations in</a:t>
            </a:r>
          </a:p>
          <a:p>
            <a:r>
              <a:rPr lang="en-US" sz="1200" b="0" i="0" u="none" strike="noStrike" kern="1200" baseline="0" dirty="0">
                <a:solidFill>
                  <a:schemeClr val="tx1"/>
                </a:solidFill>
                <a:latin typeface="+mn-lt"/>
                <a:ea typeface="+mn-ea"/>
                <a:cs typeface="+mn-cs"/>
              </a:rPr>
              <a:t>a global address space. Note that under this definition, we</a:t>
            </a:r>
          </a:p>
          <a:p>
            <a:r>
              <a:rPr lang="en-US" sz="1200" b="0" i="0" u="none" strike="noStrike" kern="1200" baseline="0" dirty="0">
                <a:solidFill>
                  <a:schemeClr val="tx1"/>
                </a:solidFill>
                <a:latin typeface="+mn-lt"/>
                <a:ea typeface="+mn-ea"/>
                <a:cs typeface="+mn-cs"/>
              </a:rPr>
              <a:t>include not only traditional shared memory systems [24],</a:t>
            </a:r>
          </a:p>
          <a:p>
            <a:r>
              <a:rPr lang="en-US" sz="1200" b="0" i="0" u="none" strike="noStrike" kern="1200" baseline="0" dirty="0">
                <a:solidFill>
                  <a:schemeClr val="tx1"/>
                </a:solidFill>
                <a:latin typeface="+mn-lt"/>
                <a:ea typeface="+mn-ea"/>
                <a:cs typeface="+mn-cs"/>
              </a:rPr>
              <a:t>but also other systems where applications make </a:t>
            </a:r>
            <a:r>
              <a:rPr lang="en-US" sz="1200" b="0" i="0" u="none" strike="noStrike" kern="1200" baseline="0" dirty="0" err="1">
                <a:solidFill>
                  <a:schemeClr val="tx1"/>
                </a:solidFill>
                <a:latin typeface="+mn-lt"/>
                <a:ea typeface="+mn-ea"/>
                <a:cs typeface="+mn-cs"/>
              </a:rPr>
              <a:t>finegrained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writes to shared state, including Piccolo [27],</a:t>
            </a:r>
          </a:p>
          <a:p>
            <a:r>
              <a:rPr lang="en-US" sz="1200" b="0" i="0" u="none" strike="noStrike" kern="1200" baseline="0" dirty="0">
                <a:solidFill>
                  <a:schemeClr val="tx1"/>
                </a:solidFill>
                <a:latin typeface="+mn-lt"/>
                <a:ea typeface="+mn-ea"/>
                <a:cs typeface="+mn-cs"/>
              </a:rPr>
              <a:t>which provides a shared DHT, and distributed databases.</a:t>
            </a:r>
          </a:p>
          <a:p>
            <a:r>
              <a:rPr lang="en-US" sz="1200" b="0" i="0" u="none" strike="noStrike" kern="1200" baseline="0" dirty="0">
                <a:solidFill>
                  <a:schemeClr val="tx1"/>
                </a:solidFill>
                <a:latin typeface="+mn-lt"/>
                <a:ea typeface="+mn-ea"/>
                <a:cs typeface="+mn-cs"/>
              </a:rPr>
              <a:t>DSM is a very general abstraction, but this generality</a:t>
            </a:r>
          </a:p>
          <a:p>
            <a:r>
              <a:rPr lang="en-US" sz="1200" b="0" i="0" u="none" strike="noStrike" kern="1200" baseline="0" dirty="0">
                <a:solidFill>
                  <a:schemeClr val="tx1"/>
                </a:solidFill>
                <a:latin typeface="+mn-lt"/>
                <a:ea typeface="+mn-ea"/>
                <a:cs typeface="+mn-cs"/>
              </a:rPr>
              <a:t>makes it harder to implement in an efficient and </a:t>
            </a:r>
            <a:r>
              <a:rPr lang="en-US" sz="1200" b="0" i="0" u="none" strike="noStrike" kern="1200" baseline="0" dirty="0" err="1">
                <a:solidFill>
                  <a:schemeClr val="tx1"/>
                </a:solidFill>
                <a:latin typeface="+mn-lt"/>
                <a:ea typeface="+mn-ea"/>
                <a:cs typeface="+mn-cs"/>
              </a:rPr>
              <a:t>faulttolerant</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manner on commodity clusters.</a:t>
            </a:r>
          </a:p>
          <a:p>
            <a:r>
              <a:rPr lang="en-US" sz="1200" b="0" i="0" u="none" strike="noStrike" kern="1200" baseline="0" dirty="0">
                <a:solidFill>
                  <a:schemeClr val="tx1"/>
                </a:solidFill>
                <a:latin typeface="+mn-lt"/>
                <a:ea typeface="+mn-ea"/>
                <a:cs typeface="+mn-cs"/>
              </a:rPr>
              <a:t>The main difference between RDDs and DSM is that</a:t>
            </a:r>
          </a:p>
          <a:p>
            <a:r>
              <a:rPr lang="en-US" sz="1200" b="0" i="0" u="none" strike="noStrike" kern="1200" baseline="0" dirty="0">
                <a:solidFill>
                  <a:schemeClr val="tx1"/>
                </a:solidFill>
                <a:latin typeface="+mn-lt"/>
                <a:ea typeface="+mn-ea"/>
                <a:cs typeface="+mn-cs"/>
              </a:rPr>
              <a:t>RDDs can only be created (“written”) through </a:t>
            </a:r>
            <a:r>
              <a:rPr lang="en-US" sz="1200" b="0" i="0" u="none" strike="noStrike" kern="1200" baseline="0" dirty="0" err="1">
                <a:solidFill>
                  <a:schemeClr val="tx1"/>
                </a:solidFill>
                <a:latin typeface="+mn-lt"/>
                <a:ea typeface="+mn-ea"/>
                <a:cs typeface="+mn-cs"/>
              </a:rPr>
              <a:t>coarsegrained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transformations, while DSM allows reads and</a:t>
            </a:r>
          </a:p>
          <a:p>
            <a:r>
              <a:rPr lang="en-US" sz="1200" b="0" i="0" u="none" strike="noStrike" kern="1200" baseline="0" dirty="0">
                <a:solidFill>
                  <a:schemeClr val="tx1"/>
                </a:solidFill>
                <a:latin typeface="+mn-lt"/>
                <a:ea typeface="+mn-ea"/>
                <a:cs typeface="+mn-cs"/>
              </a:rPr>
              <a:t>writes to each memory location.3 This restricts RDDs</a:t>
            </a:r>
          </a:p>
          <a:p>
            <a:r>
              <a:rPr lang="en-US" sz="1200" b="0" i="0" u="none" strike="noStrike" kern="1200" baseline="0" dirty="0">
                <a:solidFill>
                  <a:schemeClr val="tx1"/>
                </a:solidFill>
                <a:latin typeface="+mn-lt"/>
                <a:ea typeface="+mn-ea"/>
                <a:cs typeface="+mn-cs"/>
              </a:rPr>
              <a:t>to applications that perform bulk writes, but allows for</a:t>
            </a:r>
          </a:p>
          <a:p>
            <a:r>
              <a:rPr lang="en-US" sz="1200" b="0" i="0" u="none" strike="noStrike" kern="1200" baseline="0" dirty="0">
                <a:solidFill>
                  <a:schemeClr val="tx1"/>
                </a:solidFill>
                <a:latin typeface="+mn-lt"/>
                <a:ea typeface="+mn-ea"/>
                <a:cs typeface="+mn-cs"/>
              </a:rPr>
              <a:t>more efficient fault tolerance. In particular, RDDs do not</a:t>
            </a:r>
          </a:p>
          <a:p>
            <a:r>
              <a:rPr lang="en-US" sz="1200" b="0" i="0" u="none" strike="noStrike" kern="1200" baseline="0" dirty="0">
                <a:solidFill>
                  <a:schemeClr val="tx1"/>
                </a:solidFill>
                <a:latin typeface="+mn-lt"/>
                <a:ea typeface="+mn-ea"/>
                <a:cs typeface="+mn-cs"/>
              </a:rPr>
              <a:t>need to incur the overhead of </a:t>
            </a:r>
            <a:r>
              <a:rPr lang="en-US" sz="1200" b="0" i="0" u="none" strike="noStrike" kern="1200" baseline="0" dirty="0" err="1">
                <a:solidFill>
                  <a:schemeClr val="tx1"/>
                </a:solidFill>
                <a:latin typeface="+mn-lt"/>
                <a:ea typeface="+mn-ea"/>
                <a:cs typeface="+mn-cs"/>
              </a:rPr>
              <a:t>checkpointing</a:t>
            </a:r>
            <a:r>
              <a:rPr lang="en-US" sz="1200" b="0" i="0" u="none" strike="noStrike" kern="1200" baseline="0" dirty="0">
                <a:solidFill>
                  <a:schemeClr val="tx1"/>
                </a:solidFill>
                <a:latin typeface="+mn-lt"/>
                <a:ea typeface="+mn-ea"/>
                <a:cs typeface="+mn-cs"/>
              </a:rPr>
              <a:t>, as they can</a:t>
            </a:r>
          </a:p>
          <a:p>
            <a:r>
              <a:rPr lang="en-US" sz="1200" b="0" i="0" u="none" strike="noStrike" kern="1200" baseline="0" dirty="0">
                <a:solidFill>
                  <a:schemeClr val="tx1"/>
                </a:solidFill>
                <a:latin typeface="+mn-lt"/>
                <a:ea typeface="+mn-ea"/>
                <a:cs typeface="+mn-cs"/>
              </a:rPr>
              <a:t>be recovered using lineage.4 Furthermore, only the lost</a:t>
            </a:r>
          </a:p>
          <a:p>
            <a:r>
              <a:rPr lang="en-US" sz="1200" b="0" i="0" u="none" strike="noStrike" kern="1200" baseline="0" dirty="0">
                <a:solidFill>
                  <a:schemeClr val="tx1"/>
                </a:solidFill>
                <a:latin typeface="+mn-lt"/>
                <a:ea typeface="+mn-ea"/>
                <a:cs typeface="+mn-cs"/>
              </a:rPr>
              <a:t>partitions of an RDD need to be recomputed upon failure,</a:t>
            </a:r>
          </a:p>
          <a:p>
            <a:r>
              <a:rPr lang="en-US" sz="1200" b="0" i="0" u="none" strike="noStrike" kern="1200" baseline="0" dirty="0">
                <a:solidFill>
                  <a:schemeClr val="tx1"/>
                </a:solidFill>
                <a:latin typeface="+mn-lt"/>
                <a:ea typeface="+mn-ea"/>
                <a:cs typeface="+mn-cs"/>
              </a:rPr>
              <a:t>and they can be recomputed in parallel on different</a:t>
            </a:r>
          </a:p>
          <a:p>
            <a:r>
              <a:rPr lang="en-US" sz="1200" b="0" i="0" u="none" strike="noStrike" kern="1200" baseline="0" dirty="0">
                <a:solidFill>
                  <a:schemeClr val="tx1"/>
                </a:solidFill>
                <a:latin typeface="+mn-lt"/>
                <a:ea typeface="+mn-ea"/>
                <a:cs typeface="+mn-cs"/>
              </a:rPr>
              <a:t>nodes, without having to roll back the whole program.</a:t>
            </a:r>
          </a:p>
          <a:p>
            <a:r>
              <a:rPr lang="en-US" sz="1200" b="0" i="0" u="none" strike="noStrike" kern="1200" baseline="0" dirty="0">
                <a:solidFill>
                  <a:schemeClr val="tx1"/>
                </a:solidFill>
                <a:latin typeface="+mn-lt"/>
                <a:ea typeface="+mn-ea"/>
                <a:cs typeface="+mn-cs"/>
              </a:rPr>
              <a:t>A second benefit of RDDs is that their immutable nature</a:t>
            </a:r>
          </a:p>
          <a:p>
            <a:r>
              <a:rPr lang="en-US" sz="1200" b="0" i="0" u="none" strike="noStrike" kern="1200" baseline="0" dirty="0">
                <a:solidFill>
                  <a:schemeClr val="tx1"/>
                </a:solidFill>
                <a:latin typeface="+mn-lt"/>
                <a:ea typeface="+mn-ea"/>
                <a:cs typeface="+mn-cs"/>
              </a:rPr>
              <a:t>lets a system mitigate slow nodes (stragglers) by running</a:t>
            </a:r>
          </a:p>
          <a:p>
            <a:r>
              <a:rPr lang="en-US" sz="1200" b="0" i="0" u="none" strike="noStrike" kern="1200" baseline="0" dirty="0">
                <a:solidFill>
                  <a:schemeClr val="tx1"/>
                </a:solidFill>
                <a:latin typeface="+mn-lt"/>
                <a:ea typeface="+mn-ea"/>
                <a:cs typeface="+mn-cs"/>
              </a:rPr>
              <a:t>backup copies of slow tasks as in MapReduce [10].</a:t>
            </a:r>
          </a:p>
          <a:p>
            <a:r>
              <a:rPr lang="en-US" sz="1200" b="0" i="0" u="none" strike="noStrike" kern="1200" baseline="0" dirty="0">
                <a:solidFill>
                  <a:schemeClr val="tx1"/>
                </a:solidFill>
                <a:latin typeface="+mn-lt"/>
                <a:ea typeface="+mn-ea"/>
                <a:cs typeface="+mn-cs"/>
              </a:rPr>
              <a:t>Backup tasks would be hard to implement with DSM, as</a:t>
            </a:r>
          </a:p>
          <a:p>
            <a:r>
              <a:rPr lang="en-US" sz="1200" b="0" i="0" u="none" strike="noStrike" kern="1200" baseline="0" dirty="0">
                <a:solidFill>
                  <a:schemeClr val="tx1"/>
                </a:solidFill>
                <a:latin typeface="+mn-lt"/>
                <a:ea typeface="+mn-ea"/>
                <a:cs typeface="+mn-cs"/>
              </a:rPr>
              <a:t>the two copies of a task would access the same memory</a:t>
            </a:r>
          </a:p>
          <a:p>
            <a:r>
              <a:rPr lang="en-US" sz="1200" b="0" i="0" u="none" strike="noStrike" kern="1200" baseline="0" dirty="0">
                <a:solidFill>
                  <a:schemeClr val="tx1"/>
                </a:solidFill>
                <a:latin typeface="+mn-lt"/>
                <a:ea typeface="+mn-ea"/>
                <a:cs typeface="+mn-cs"/>
              </a:rPr>
              <a:t>locations and interfere with each other’s updates.</a:t>
            </a:r>
          </a:p>
          <a:p>
            <a:r>
              <a:rPr lang="en-US" sz="1200" b="0" i="0" u="none" strike="noStrike" kern="1200" baseline="0" dirty="0">
                <a:solidFill>
                  <a:schemeClr val="tx1"/>
                </a:solidFill>
                <a:latin typeface="+mn-lt"/>
                <a:ea typeface="+mn-ea"/>
                <a:cs typeface="+mn-cs"/>
              </a:rPr>
              <a:t>Finally, RDDs provide two other benefits over DSM.</a:t>
            </a:r>
          </a:p>
          <a:p>
            <a:r>
              <a:rPr lang="en-US" sz="1200" b="0" i="0" u="none" strike="noStrike" kern="1200" baseline="0" dirty="0">
                <a:solidFill>
                  <a:schemeClr val="tx1"/>
                </a:solidFill>
                <a:latin typeface="+mn-lt"/>
                <a:ea typeface="+mn-ea"/>
                <a:cs typeface="+mn-cs"/>
              </a:rPr>
              <a:t>First, in bulk operations on RDDs, a runtime can </a:t>
            </a:r>
            <a:r>
              <a:rPr lang="en-US" sz="1200" b="0" i="0" u="none" strike="noStrike" kern="1200" baseline="0" dirty="0" err="1">
                <a:solidFill>
                  <a:schemeClr val="tx1"/>
                </a:solidFill>
                <a:latin typeface="+mn-lt"/>
                <a:ea typeface="+mn-ea"/>
                <a:cs typeface="+mn-cs"/>
              </a:rPr>
              <a:t>sched</a:t>
            </a:r>
            <a:r>
              <a:rPr lang="en-US" sz="1200" b="0" i="0" u="none" strike="noStrike" kern="1200" baseline="0" dirty="0">
                <a:solidFill>
                  <a:schemeClr val="tx1"/>
                </a:solidFill>
                <a:latin typeface="+mn-lt"/>
                <a:ea typeface="+mn-ea"/>
                <a:cs typeface="+mn-cs"/>
              </a:rPr>
              <a:t>-</a:t>
            </a:r>
          </a:p>
          <a:p>
            <a:r>
              <a:rPr lang="en-US" sz="1200" b="0" i="0" u="none" strike="noStrike" kern="1200" baseline="0" dirty="0" err="1">
                <a:solidFill>
                  <a:schemeClr val="tx1"/>
                </a:solidFill>
                <a:latin typeface="+mn-lt"/>
                <a:ea typeface="+mn-ea"/>
                <a:cs typeface="+mn-cs"/>
              </a:rPr>
              <a:t>ule</a:t>
            </a:r>
            <a:r>
              <a:rPr lang="en-US" sz="1200" b="0" i="0" u="none" strike="noStrike" kern="1200" baseline="0" dirty="0">
                <a:solidFill>
                  <a:schemeClr val="tx1"/>
                </a:solidFill>
                <a:latin typeface="+mn-lt"/>
                <a:ea typeface="+mn-ea"/>
                <a:cs typeface="+mn-cs"/>
              </a:rPr>
              <a:t> tasks based on data locality to improve performance.</a:t>
            </a:r>
          </a:p>
          <a:p>
            <a:r>
              <a:rPr lang="en-US" sz="1200" b="0" i="0" u="none" strike="noStrike" kern="1200" baseline="0" dirty="0">
                <a:solidFill>
                  <a:schemeClr val="tx1"/>
                </a:solidFill>
                <a:latin typeface="+mn-lt"/>
                <a:ea typeface="+mn-ea"/>
                <a:cs typeface="+mn-cs"/>
              </a:rPr>
              <a:t>Second, RDDs degrade gracefully when there is not</a:t>
            </a:r>
          </a:p>
          <a:p>
            <a:r>
              <a:rPr lang="en-US" sz="1200" b="0" i="0" u="none" strike="noStrike" kern="1200" baseline="0" dirty="0">
                <a:solidFill>
                  <a:schemeClr val="tx1"/>
                </a:solidFill>
                <a:latin typeface="+mn-lt"/>
                <a:ea typeface="+mn-ea"/>
                <a:cs typeface="+mn-cs"/>
              </a:rPr>
              <a:t>enough memory to store them, as long as they are only</a:t>
            </a:r>
          </a:p>
          <a:p>
            <a:r>
              <a:rPr lang="en-US" sz="1200" b="0" i="0" u="none" strike="noStrike" kern="1200" baseline="0" dirty="0">
                <a:solidFill>
                  <a:schemeClr val="tx1"/>
                </a:solidFill>
                <a:latin typeface="+mn-lt"/>
                <a:ea typeface="+mn-ea"/>
                <a:cs typeface="+mn-cs"/>
              </a:rPr>
              <a:t>being used in scan-based operations. Partitions that do</a:t>
            </a:r>
          </a:p>
          <a:p>
            <a:r>
              <a:rPr lang="en-US" sz="1200" b="0" i="0" u="none" strike="noStrike" kern="1200" baseline="0" dirty="0">
                <a:solidFill>
                  <a:schemeClr val="tx1"/>
                </a:solidFill>
                <a:latin typeface="+mn-lt"/>
                <a:ea typeface="+mn-ea"/>
                <a:cs typeface="+mn-cs"/>
              </a:rPr>
              <a:t>not fit in RAM can be stored on disk and will provide</a:t>
            </a:r>
          </a:p>
          <a:p>
            <a:r>
              <a:rPr lang="en-US" sz="1200" b="0" i="0" u="none" strike="noStrike" kern="1200" baseline="0" dirty="0">
                <a:solidFill>
                  <a:schemeClr val="tx1"/>
                </a:solidFill>
                <a:latin typeface="+mn-lt"/>
                <a:ea typeface="+mn-ea"/>
                <a:cs typeface="+mn-cs"/>
              </a:rPr>
              <a:t>similar performance to current data-parallel systems.</a:t>
            </a:r>
            <a:endParaRPr lang="es-ES" dirty="0"/>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69</a:t>
            </a:fld>
            <a:endParaRPr lang="en-US"/>
          </a:p>
        </p:txBody>
      </p:sp>
    </p:spTree>
    <p:extLst>
      <p:ext uri="{BB962C8B-B14F-4D97-AF65-F5344CB8AC3E}">
        <p14:creationId xmlns:p14="http://schemas.microsoft.com/office/powerpoint/2010/main" xmlns="" val="1310650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a:t>
            </a:r>
            <a:r>
              <a:rPr lang="en-US" baseline="0" dirty="0"/>
              <a:t> </a:t>
            </a:r>
            <a:r>
              <a:rPr lang="en-US"/>
              <a:t>Simple Explanations:</a:t>
            </a:r>
            <a:r>
              <a:rPr lang="en-US" baseline="0"/>
              <a:t> </a:t>
            </a:r>
            <a:r>
              <a:rPr lang="en-US" dirty="0"/>
              <a:t>http://data-flair.training/blogs/dag-in-apache-spark/</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http://data-flair.training/blogs/apache-spark-vs-hadoop-mapreduce/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kern="1200" dirty="0">
                <a:solidFill>
                  <a:schemeClr val="tx1"/>
                </a:solidFill>
                <a:effectLst/>
                <a:latin typeface="+mn-lt"/>
                <a:ea typeface="+mn-ea"/>
                <a:cs typeface="+mn-cs"/>
              </a:rPr>
              <a:t>There are multiple advantages of Spark DAG, let’s discuss them one by one:</a:t>
            </a:r>
          </a:p>
          <a:p>
            <a:r>
              <a:rPr lang="en-US" sz="1200" b="0" i="0" kern="1200" dirty="0">
                <a:solidFill>
                  <a:schemeClr val="tx1"/>
                </a:solidFill>
                <a:effectLst/>
                <a:latin typeface="+mn-lt"/>
                <a:ea typeface="+mn-ea"/>
                <a:cs typeface="+mn-cs"/>
              </a:rPr>
              <a:t>-The lost RDD can be recovered using the Directed Acyclic Graph.</a:t>
            </a:r>
          </a:p>
          <a:p>
            <a:r>
              <a:rPr lang="en-US" sz="1200" b="0" i="0" kern="1200" dirty="0">
                <a:solidFill>
                  <a:schemeClr val="tx1"/>
                </a:solidFill>
                <a:effectLst/>
                <a:latin typeface="+mn-lt"/>
                <a:ea typeface="+mn-ea"/>
                <a:cs typeface="+mn-cs"/>
              </a:rPr>
              <a:t>-Map Reduce has just two queries the map, and reduce but in DAG we have multiple levels.so to execute SQL query, DAG is more flexible.</a:t>
            </a:r>
          </a:p>
          <a:p>
            <a:r>
              <a:rPr lang="en-US" sz="1200" b="0" i="0" kern="1200" dirty="0">
                <a:solidFill>
                  <a:schemeClr val="tx1"/>
                </a:solidFill>
                <a:effectLst/>
                <a:latin typeface="+mn-lt"/>
                <a:ea typeface="+mn-ea"/>
                <a:cs typeface="+mn-cs"/>
              </a:rPr>
              <a:t>DAG helps to achieve fault tolerance. Thus the lost data can be recovered.</a:t>
            </a:r>
          </a:p>
          <a:p>
            <a:r>
              <a:rPr lang="en-US" sz="1200" b="0" i="0" kern="1200" dirty="0">
                <a:solidFill>
                  <a:schemeClr val="tx1"/>
                </a:solidFill>
                <a:effectLst/>
                <a:latin typeface="+mn-lt"/>
                <a:ea typeface="+mn-ea"/>
                <a:cs typeface="+mn-cs"/>
              </a:rPr>
              <a:t>-It can do a better global optimization than a system like Hadoop MapReduce.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Spark</a:t>
            </a:r>
            <a:r>
              <a:rPr lang="en-US" baseline="0" dirty="0"/>
              <a:t>’s </a:t>
            </a:r>
            <a:r>
              <a:rPr lang="en-US" dirty="0"/>
              <a:t>lineage-based recovery mechanism is also similar to the recovery mechanism used within a computation (job) in MapReduce and Dryad, which track dependencies among a DAG of tasks. However, in these systems, the lineage information is lost after a job ends, requiring the use of a replicated storage system to share data across computations. In contrast, RDDs apply lineage to persist in-memory data efficiently across computations, without the cost of replication and disk I/O.  (</a:t>
            </a:r>
            <a:r>
              <a:rPr lang="en-US" dirty="0">
                <a:hlinkClick r:id="rId3"/>
              </a:rPr>
              <a:t>Matei </a:t>
            </a:r>
            <a:r>
              <a:rPr lang="en-US" dirty="0" err="1">
                <a:hlinkClick r:id="rId3"/>
              </a:rPr>
              <a:t>Zaharia</a:t>
            </a:r>
            <a:r>
              <a:rPr lang="en-US" dirty="0">
                <a:hlinkClick r:id="rId3"/>
              </a:rPr>
              <a:t> et al. Resilient Distributed Datasets: A Fault-Tolerant Abstraction for In-Memory Cluster Computing. NSDI 2012.</a:t>
            </a:r>
            <a:r>
              <a:rPr lang="en-US" dirty="0"/>
              <a:t>)</a:t>
            </a:r>
          </a:p>
        </p:txBody>
      </p:sp>
      <p:sp>
        <p:nvSpPr>
          <p:cNvPr id="4" name="Slide Number Placeholder 3"/>
          <p:cNvSpPr>
            <a:spLocks noGrp="1"/>
          </p:cNvSpPr>
          <p:nvPr>
            <p:ph type="sldNum" sz="quarter" idx="10"/>
          </p:nvPr>
        </p:nvSpPr>
        <p:spPr/>
        <p:txBody>
          <a:bodyPr/>
          <a:lstStyle/>
          <a:p>
            <a:fld id="{6CA27B42-00EF-4A07-BCB3-10C6E40CF6CB}" type="slidenum">
              <a:rPr lang="en-US" smtClean="0"/>
              <a:pPr/>
              <a:t>70</a:t>
            </a:fld>
            <a:endParaRPr lang="en-US"/>
          </a:p>
        </p:txBody>
      </p:sp>
    </p:spTree>
    <p:extLst>
      <p:ext uri="{BB962C8B-B14F-4D97-AF65-F5344CB8AC3E}">
        <p14:creationId xmlns:p14="http://schemas.microsoft.com/office/powerpoint/2010/main" xmlns="" val="1194006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71</a:t>
            </a:fld>
            <a:endParaRPr lang="en-US"/>
          </a:p>
        </p:txBody>
      </p:sp>
    </p:spTree>
    <p:extLst>
      <p:ext uri="{BB962C8B-B14F-4D97-AF65-F5344CB8AC3E}">
        <p14:creationId xmlns:p14="http://schemas.microsoft.com/office/powerpoint/2010/main" xmlns="" val="6530763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72</a:t>
            </a:fld>
            <a:endParaRPr lang="en-US"/>
          </a:p>
        </p:txBody>
      </p:sp>
    </p:spTree>
    <p:extLst>
      <p:ext uri="{BB962C8B-B14F-4D97-AF65-F5344CB8AC3E}">
        <p14:creationId xmlns:p14="http://schemas.microsoft.com/office/powerpoint/2010/main" xmlns="" val="1187830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73</a:t>
            </a:fld>
            <a:endParaRPr lang="en-US"/>
          </a:p>
        </p:txBody>
      </p:sp>
    </p:spTree>
    <p:extLst>
      <p:ext uri="{BB962C8B-B14F-4D97-AF65-F5344CB8AC3E}">
        <p14:creationId xmlns:p14="http://schemas.microsoft.com/office/powerpoint/2010/main" xmlns="" val="2815399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https://www.technologyreview.com/s/601441/moores-law-is-dead-now-what/</a:t>
            </a:r>
          </a:p>
          <a:p>
            <a:r>
              <a:rPr lang="en-US" dirty="0"/>
              <a:t>https://eandt.theiet.org/content/articles/2017/05/moore-s-law-2017-an-uphill-battle/</a:t>
            </a:r>
          </a:p>
          <a:p>
            <a:r>
              <a:rPr lang="en-US" dirty="0"/>
              <a:t>https://ourworldindata.org/technological-progress/</a:t>
            </a:r>
          </a:p>
          <a:p>
            <a:endParaRPr lang="en-US" dirty="0"/>
          </a:p>
          <a:p>
            <a:r>
              <a:rPr lang="en-US" sz="1200" b="0" i="0" kern="1200" dirty="0">
                <a:solidFill>
                  <a:schemeClr val="tx1"/>
                </a:solidFill>
                <a:effectLst/>
                <a:latin typeface="+mn-lt"/>
                <a:ea typeface="+mn-ea"/>
                <a:cs typeface="+mn-cs"/>
              </a:rPr>
              <a:t>A processor is basically composed of a silicon wafer topped with a photoresist layer that breaks down when exposed to ultra-violet light. A solvent is then applied to remove the exposed areas and create trenches in the silicon underneath.</a:t>
            </a:r>
          </a:p>
          <a:p>
            <a:r>
              <a:rPr lang="en-US" sz="1200" b="0" i="0" kern="1200" dirty="0">
                <a:solidFill>
                  <a:schemeClr val="tx1"/>
                </a:solidFill>
                <a:effectLst/>
                <a:latin typeface="+mn-lt"/>
                <a:ea typeface="+mn-ea"/>
                <a:cs typeface="+mn-cs"/>
              </a:rPr>
              <a:t>So the light pattern beamed onto the top layer effectively shapes the structure of the underlying silicon, a nanoscale circuit diagram composed of billions of transistors and their interlinking pathways.</a:t>
            </a:r>
          </a:p>
          <a:p>
            <a:r>
              <a:rPr lang="en-US" sz="1200" b="0" i="0" kern="1200" dirty="0">
                <a:solidFill>
                  <a:schemeClr val="tx1"/>
                </a:solidFill>
                <a:effectLst/>
                <a:latin typeface="+mn-lt"/>
                <a:ea typeface="+mn-ea"/>
                <a:cs typeface="+mn-cs"/>
              </a:rPr>
              <a:t>The trenches formed are then filled with electricity-conducting ions that allow current to be directed through the transistors, which can act in either an on or off state.</a:t>
            </a:r>
          </a:p>
          <a:p>
            <a:r>
              <a:rPr lang="en-US" sz="1200" b="0" i="0" kern="1200" dirty="0">
                <a:solidFill>
                  <a:schemeClr val="tx1"/>
                </a:solidFill>
                <a:effectLst/>
                <a:latin typeface="+mn-lt"/>
                <a:ea typeface="+mn-ea"/>
                <a:cs typeface="+mn-cs"/>
              </a:rPr>
              <a:t>This on/off paradigm effectively creates the binary system that is the basis for all computer code</a:t>
            </a:r>
          </a:p>
          <a:p>
            <a:endParaRPr lang="es-ES" dirty="0"/>
          </a:p>
          <a:p>
            <a:endParaRPr lang="es-ES" dirty="0"/>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9</a:t>
            </a:fld>
            <a:endParaRPr lang="en-US"/>
          </a:p>
        </p:txBody>
      </p:sp>
    </p:spTree>
    <p:extLst>
      <p:ext uri="{BB962C8B-B14F-4D97-AF65-F5344CB8AC3E}">
        <p14:creationId xmlns:p14="http://schemas.microsoft.com/office/powerpoint/2010/main" xmlns="" val="100132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as transistors improved, processor designers would then</a:t>
            </a:r>
            <a:r>
              <a:rPr lang="en-US" baseline="0" dirty="0"/>
              <a:t> </a:t>
            </a:r>
            <a:r>
              <a:rPr lang="en-US" dirty="0"/>
              <a:t>the clock rates of processors, running them faster and faster every year.</a:t>
            </a:r>
          </a:p>
          <a:p>
            <a:r>
              <a:rPr lang="en-US" dirty="0"/>
              <a:t>Let's take a look at this diagram of clock speeds over the years.</a:t>
            </a:r>
          </a:p>
          <a:p>
            <a:r>
              <a:rPr lang="en-US" dirty="0"/>
              <a:t>So again, we have time going on this axis, okay? So, a long time ago, Here we have clock frequency—how fast we're clocking these </a:t>
            </a:r>
          </a:p>
          <a:p>
            <a:r>
              <a:rPr lang="en-US" dirty="0"/>
              <a:t>Historically, one of the primary drivers of clock performance has been clock speed increases.</a:t>
            </a:r>
          </a:p>
          <a:p>
            <a:r>
              <a:rPr lang="en-US" dirty="0"/>
              <a:t>We see over many years, we see clock speeds continue to go up.</a:t>
            </a:r>
          </a:p>
          <a:p>
            <a:r>
              <a:rPr lang="en-US" dirty="0"/>
              <a:t>However, over the last decade we see that clock speeds have essentially remained constant.</a:t>
            </a:r>
          </a:p>
        </p:txBody>
      </p:sp>
      <p:sp>
        <p:nvSpPr>
          <p:cNvPr id="4" name="Slide Number Placeholder 3"/>
          <p:cNvSpPr>
            <a:spLocks noGrp="1"/>
          </p:cNvSpPr>
          <p:nvPr>
            <p:ph type="sldNum" sz="quarter" idx="10"/>
          </p:nvPr>
        </p:nvSpPr>
        <p:spPr/>
        <p:txBody>
          <a:bodyPr/>
          <a:lstStyle/>
          <a:p>
            <a:fld id="{6CA27B42-00EF-4A07-BCB3-10C6E40CF6CB}" type="slidenum">
              <a:rPr lang="en-US" smtClean="0"/>
              <a:pPr/>
              <a:t>10</a:t>
            </a:fld>
            <a:endParaRPr lang="en-US"/>
          </a:p>
        </p:txBody>
      </p:sp>
    </p:spTree>
    <p:extLst>
      <p:ext uri="{BB962C8B-B14F-4D97-AF65-F5344CB8AC3E}">
        <p14:creationId xmlns:p14="http://schemas.microsoft.com/office/powerpoint/2010/main" xmlns="" val="105511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1-Amdahl’s </a:t>
            </a:r>
            <a:r>
              <a:rPr lang="es-ES" sz="1200" b="0" i="0" kern="1200" dirty="0" err="1">
                <a:solidFill>
                  <a:schemeClr val="tx1"/>
                </a:solidFill>
                <a:effectLst/>
                <a:latin typeface="+mn-lt"/>
                <a:ea typeface="+mn-ea"/>
                <a:cs typeface="+mn-cs"/>
              </a:rPr>
              <a:t>law</a:t>
            </a:r>
            <a:r>
              <a:rPr lang="es-ES" sz="1200" b="0" i="0" kern="1200" dirty="0">
                <a:solidFill>
                  <a:schemeClr val="tx1"/>
                </a:solidFill>
                <a:effectLst/>
                <a:latin typeface="+mn-lt"/>
                <a:ea typeface="+mn-ea"/>
                <a:cs typeface="+mn-cs"/>
              </a:rPr>
              <a:t> defines </a:t>
            </a:r>
            <a:r>
              <a:rPr lang="es-ES" sz="1200" b="0" i="0" kern="1200" dirty="0" err="1">
                <a:solidFill>
                  <a:schemeClr val="tx1"/>
                </a:solidFill>
                <a:effectLst/>
                <a:latin typeface="+mn-lt"/>
                <a:ea typeface="+mn-ea"/>
                <a:cs typeface="+mn-cs"/>
              </a:rPr>
              <a:t>the</a:t>
            </a:r>
            <a:r>
              <a:rPr lang="es-ES" sz="1200" b="0" i="0" kern="1200" baseline="0" dirty="0">
                <a:solidFill>
                  <a:schemeClr val="tx1"/>
                </a:solidFill>
                <a:effectLst/>
                <a:latin typeface="+mn-lt"/>
                <a:ea typeface="+mn-ea"/>
                <a:cs typeface="+mn-cs"/>
              </a:rPr>
              <a:t> máximum </a:t>
            </a:r>
            <a:r>
              <a:rPr lang="es-ES" sz="1200" b="0" i="0" kern="1200" baseline="0" dirty="0" err="1">
                <a:solidFill>
                  <a:schemeClr val="tx1"/>
                </a:solidFill>
                <a:effectLst/>
                <a:latin typeface="+mn-lt"/>
                <a:ea typeface="+mn-ea"/>
                <a:cs typeface="+mn-cs"/>
              </a:rPr>
              <a:t>improvement</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gained</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by</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parallel</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processing</a:t>
            </a:r>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2-Improvements are </a:t>
            </a:r>
            <a:r>
              <a:rPr lang="es-ES" sz="1200" b="0" i="0" kern="1200" baseline="0" dirty="0" err="1">
                <a:solidFill>
                  <a:schemeClr val="tx1"/>
                </a:solidFill>
                <a:effectLst/>
                <a:latin typeface="+mn-lt"/>
                <a:ea typeface="+mn-ea"/>
                <a:cs typeface="+mn-cs"/>
              </a:rPr>
              <a:t>limited</a:t>
            </a:r>
            <a:r>
              <a:rPr lang="es-ES" sz="1200" b="0" i="0" kern="1200" baseline="0" dirty="0">
                <a:solidFill>
                  <a:schemeClr val="tx1"/>
                </a:solidFill>
                <a:effectLst/>
                <a:latin typeface="+mn-lt"/>
                <a:ea typeface="+mn-ea"/>
                <a:cs typeface="+mn-cs"/>
              </a:rPr>
              <a:t> to </a:t>
            </a:r>
            <a:r>
              <a:rPr lang="es-ES" sz="1200" b="0" i="0" kern="1200" baseline="0" dirty="0" err="1">
                <a:solidFill>
                  <a:schemeClr val="tx1"/>
                </a:solidFill>
                <a:effectLst/>
                <a:latin typeface="+mn-lt"/>
                <a:ea typeface="+mn-ea"/>
                <a:cs typeface="+mn-cs"/>
              </a:rPr>
              <a:t>the</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code</a:t>
            </a:r>
            <a:r>
              <a:rPr lang="es-ES" sz="1200" b="0" i="0" kern="1200" baseline="0" dirty="0">
                <a:solidFill>
                  <a:schemeClr val="tx1"/>
                </a:solidFill>
                <a:effectLst/>
                <a:latin typeface="+mn-lt"/>
                <a:ea typeface="+mn-ea"/>
                <a:cs typeface="+mn-cs"/>
              </a:rPr>
              <a:t> (and </a:t>
            </a:r>
            <a:r>
              <a:rPr lang="es-ES" sz="1200" b="0" i="0" kern="1200" baseline="0" dirty="0" err="1">
                <a:solidFill>
                  <a:schemeClr val="tx1"/>
                </a:solidFill>
                <a:effectLst/>
                <a:latin typeface="+mn-lt"/>
                <a:ea typeface="+mn-ea"/>
                <a:cs typeface="+mn-cs"/>
              </a:rPr>
              <a:t>implicitly</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tasks</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that</a:t>
            </a:r>
            <a:r>
              <a:rPr lang="es-ES" sz="1200" b="0" i="0" kern="1200" baseline="0" dirty="0">
                <a:solidFill>
                  <a:schemeClr val="tx1"/>
                </a:solidFill>
                <a:effectLst/>
                <a:latin typeface="+mn-lt"/>
                <a:ea typeface="+mn-ea"/>
                <a:cs typeface="+mn-cs"/>
              </a:rPr>
              <a:t> can be </a:t>
            </a:r>
            <a:r>
              <a:rPr lang="es-ES" sz="1200" b="0" i="0" kern="1200" baseline="0" dirty="0" err="1">
                <a:solidFill>
                  <a:schemeClr val="tx1"/>
                </a:solidFill>
                <a:effectLst/>
                <a:latin typeface="+mn-lt"/>
                <a:ea typeface="+mn-ea"/>
                <a:cs typeface="+mn-cs"/>
              </a:rPr>
              <a:t>parallelized</a:t>
            </a:r>
            <a:endParaRPr lang="es-ES"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3-Contention</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limits</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parallelism</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therefore</a:t>
            </a:r>
            <a:r>
              <a:rPr lang="es-ES" sz="1200" b="0" i="0" kern="1200" baseline="0" dirty="0">
                <a:solidFill>
                  <a:schemeClr val="tx1"/>
                </a:solidFill>
                <a:effectLst/>
                <a:latin typeface="+mn-lt"/>
                <a:ea typeface="+mn-ea"/>
                <a:cs typeface="+mn-cs"/>
              </a:rPr>
              <a:t> reduces </a:t>
            </a:r>
            <a:r>
              <a:rPr lang="es-ES" sz="1200" b="0" i="0" kern="1200" baseline="0" dirty="0" err="1">
                <a:solidFill>
                  <a:schemeClr val="tx1"/>
                </a:solidFill>
                <a:effectLst/>
                <a:latin typeface="+mn-lt"/>
                <a:ea typeface="+mn-ea"/>
                <a:cs typeface="+mn-cs"/>
              </a:rPr>
              <a:t>the</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improvements</a:t>
            </a:r>
            <a:r>
              <a:rPr lang="es-ES" sz="1200" b="0" i="0" kern="1200" baseline="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Amdahl's law can be formulated as in the 1</a:t>
            </a:r>
            <a:r>
              <a:rPr lang="en-US" sz="1200" b="0" i="0" kern="1200" baseline="30000" dirty="0">
                <a:solidFill>
                  <a:schemeClr val="tx1"/>
                </a:solidFill>
                <a:effectLst/>
                <a:latin typeface="+mn-lt"/>
                <a:ea typeface="+mn-ea"/>
                <a:cs typeface="+mn-cs"/>
              </a:rPr>
              <a:t>st</a:t>
            </a:r>
            <a:r>
              <a:rPr lang="en-US" sz="1200" b="0" i="0" kern="1200" baseline="0" dirty="0">
                <a:solidFill>
                  <a:schemeClr val="tx1"/>
                </a:solidFill>
                <a:effectLst/>
                <a:latin typeface="+mn-lt"/>
                <a:ea typeface="+mn-ea"/>
                <a:cs typeface="+mn-cs"/>
              </a:rPr>
              <a:t> formula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a:t>
            </a:r>
          </a:p>
          <a:p>
            <a:r>
              <a:rPr lang="en-US" sz="1200" b="0" i="1" kern="1200" dirty="0" err="1">
                <a:solidFill>
                  <a:schemeClr val="tx1"/>
                </a:solidFill>
                <a:effectLst/>
                <a:latin typeface="+mn-lt"/>
                <a:ea typeface="+mn-ea"/>
                <a:cs typeface="+mn-cs"/>
              </a:rPr>
              <a:t>S</a:t>
            </a:r>
            <a:r>
              <a:rPr lang="en-US" sz="1200" b="0" i="0" kern="1200" baseline="-25000" dirty="0" err="1">
                <a:solidFill>
                  <a:schemeClr val="tx1"/>
                </a:solidFill>
                <a:effectLst/>
                <a:latin typeface="+mn-lt"/>
                <a:ea typeface="+mn-ea"/>
                <a:cs typeface="+mn-cs"/>
              </a:rPr>
              <a:t>latency</a:t>
            </a:r>
            <a:r>
              <a:rPr lang="en-US" sz="1200" b="0" i="0" kern="1200" dirty="0">
                <a:solidFill>
                  <a:schemeClr val="tx1"/>
                </a:solidFill>
                <a:effectLst/>
                <a:latin typeface="+mn-lt"/>
                <a:ea typeface="+mn-ea"/>
                <a:cs typeface="+mn-cs"/>
              </a:rPr>
              <a:t> is the theoretical speedup of the execution of the whole task;</a:t>
            </a:r>
          </a:p>
          <a:p>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is the speedup of the part of the task that benefits from improved system resources;</a:t>
            </a:r>
          </a:p>
          <a:p>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is the proportion of execution time that the part benefiting from improved resources originally occupied.</a:t>
            </a:r>
          </a:p>
          <a:p>
            <a:r>
              <a:rPr lang="en-US" sz="1200" b="0" i="0" kern="1200" dirty="0">
                <a:solidFill>
                  <a:schemeClr val="tx1"/>
                </a:solidFill>
                <a:effectLst/>
                <a:latin typeface="+mn-lt"/>
                <a:ea typeface="+mn-ea"/>
                <a:cs typeface="+mn-cs"/>
              </a:rPr>
              <a:t>Furthermore,</a:t>
            </a:r>
          </a:p>
          <a:p>
            <a:r>
              <a:rPr lang="en-US" sz="1200" b="0" i="0" kern="1200" dirty="0">
                <a:solidFill>
                  <a:schemeClr val="tx1"/>
                </a:solidFill>
                <a:effectLst/>
                <a:latin typeface="+mn-lt"/>
                <a:ea typeface="+mn-ea"/>
                <a:cs typeface="+mn-cs"/>
              </a:rPr>
              <a:t>2</a:t>
            </a:r>
            <a:r>
              <a:rPr lang="en-US" sz="1200" b="0" i="0" kern="1200" baseline="30000" dirty="0">
                <a:solidFill>
                  <a:schemeClr val="tx1"/>
                </a:solidFill>
                <a:effectLst/>
                <a:latin typeface="+mn-lt"/>
                <a:ea typeface="+mn-ea"/>
                <a:cs typeface="+mn-cs"/>
              </a:rPr>
              <a:t>nd</a:t>
            </a:r>
            <a:r>
              <a:rPr lang="en-US" sz="1200" b="0" i="0" kern="1200" baseline="0" dirty="0">
                <a:solidFill>
                  <a:schemeClr val="tx1"/>
                </a:solidFill>
                <a:effectLst/>
                <a:latin typeface="+mn-lt"/>
                <a:ea typeface="+mn-ea"/>
                <a:cs typeface="+mn-cs"/>
              </a:rPr>
              <a:t> formula </a:t>
            </a:r>
            <a:r>
              <a:rPr lang="en-US" sz="1200" b="0" i="0" kern="1200" dirty="0">
                <a:solidFill>
                  <a:schemeClr val="tx1"/>
                </a:solidFill>
                <a:effectLst/>
                <a:latin typeface="+mn-lt"/>
                <a:ea typeface="+mn-ea"/>
                <a:cs typeface="+mn-cs"/>
              </a:rPr>
              <a:t>shows that the theoretical speedup of the execution of the whole task increases with the improvement of the resources of the system and that regardless of the magnitude of the improvement, the theoretical speedup is always limited by the part of the task that cannot benefit from the improvement.</a:t>
            </a:r>
          </a:p>
          <a:p>
            <a:r>
              <a:rPr lang="en-US" sz="1200" b="0" i="0" kern="1200" dirty="0">
                <a:solidFill>
                  <a:schemeClr val="tx1"/>
                </a:solidFill>
                <a:effectLst/>
                <a:latin typeface="+mn-lt"/>
                <a:ea typeface="+mn-ea"/>
                <a:cs typeface="+mn-cs"/>
              </a:rPr>
              <a:t>Amdahl's law applies only to the cases where the problem size is fixed. In practice, as more computing resources become available, they tend to get used on larger problems (larger datasets), and the time spent in the parallelizable part often grows much faster than the inherently serial work. In this case, </a:t>
            </a:r>
            <a:r>
              <a:rPr lang="en-US" sz="1200" b="0" i="0" u="none" strike="noStrike" kern="1200" dirty="0">
                <a:solidFill>
                  <a:schemeClr val="tx1"/>
                </a:solidFill>
                <a:effectLst/>
                <a:latin typeface="+mn-lt"/>
                <a:ea typeface="+mn-ea"/>
                <a:cs typeface="+mn-cs"/>
                <a:hlinkClick r:id="rId3" tooltip="Gustafson's law"/>
              </a:rPr>
              <a:t>Gustafson's law</a:t>
            </a:r>
            <a:r>
              <a:rPr lang="en-US" sz="1200" b="0" i="0" kern="1200" dirty="0">
                <a:solidFill>
                  <a:schemeClr val="tx1"/>
                </a:solidFill>
                <a:effectLst/>
                <a:latin typeface="+mn-lt"/>
                <a:ea typeface="+mn-ea"/>
                <a:cs typeface="+mn-cs"/>
              </a:rPr>
              <a:t> gives a less pessimistic and more realistic assessment of the parallel performance</a:t>
            </a:r>
          </a:p>
          <a:p>
            <a:endParaRPr lang="en-US" dirty="0"/>
          </a:p>
        </p:txBody>
      </p:sp>
      <p:sp>
        <p:nvSpPr>
          <p:cNvPr id="4" name="Slide Number Placeholder 3"/>
          <p:cNvSpPr>
            <a:spLocks noGrp="1"/>
          </p:cNvSpPr>
          <p:nvPr>
            <p:ph type="sldNum" sz="quarter" idx="10"/>
          </p:nvPr>
        </p:nvSpPr>
        <p:spPr/>
        <p:txBody>
          <a:bodyPr/>
          <a:lstStyle/>
          <a:p>
            <a:fld id="{6CA27B42-00EF-4A07-BCB3-10C6E40CF6CB}" type="slidenum">
              <a:rPr lang="en-US" smtClean="0"/>
              <a:pPr/>
              <a:t>12</a:t>
            </a:fld>
            <a:endParaRPr lang="en-US"/>
          </a:p>
        </p:txBody>
      </p:sp>
    </p:spTree>
    <p:extLst>
      <p:ext uri="{BB962C8B-B14F-4D97-AF65-F5344CB8AC3E}">
        <p14:creationId xmlns:p14="http://schemas.microsoft.com/office/powerpoint/2010/main" xmlns="" val="292716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6" name="PlaceHolder 2"/>
          <p:cNvSpPr>
            <a:spLocks noGrp="1"/>
          </p:cNvSpPr>
          <p:nvPr>
            <p:ph type="body"/>
          </p:nvPr>
        </p:nvSpPr>
        <p:spPr>
          <a:xfrm>
            <a:off x="609840" y="1382760"/>
            <a:ext cx="109717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27" name="PlaceHolder 3"/>
          <p:cNvSpPr>
            <a:spLocks noGrp="1"/>
          </p:cNvSpPr>
          <p:nvPr>
            <p:ph type="body"/>
          </p:nvPr>
        </p:nvSpPr>
        <p:spPr>
          <a:xfrm>
            <a:off x="609840" y="3860280"/>
            <a:ext cx="109717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9" name="PlaceHolder 2"/>
          <p:cNvSpPr>
            <a:spLocks noGrp="1"/>
          </p:cNvSpPr>
          <p:nvPr>
            <p:ph type="body"/>
          </p:nvPr>
        </p:nvSpPr>
        <p:spPr>
          <a:xfrm>
            <a:off x="609840" y="138276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30" name="PlaceHolder 3"/>
          <p:cNvSpPr>
            <a:spLocks noGrp="1"/>
          </p:cNvSpPr>
          <p:nvPr>
            <p:ph type="body"/>
          </p:nvPr>
        </p:nvSpPr>
        <p:spPr>
          <a:xfrm>
            <a:off x="6231960" y="138276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31" name="PlaceHolder 4"/>
          <p:cNvSpPr>
            <a:spLocks noGrp="1"/>
          </p:cNvSpPr>
          <p:nvPr>
            <p:ph type="body"/>
          </p:nvPr>
        </p:nvSpPr>
        <p:spPr>
          <a:xfrm>
            <a:off x="6231960" y="386028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32" name="PlaceHolder 5"/>
          <p:cNvSpPr>
            <a:spLocks noGrp="1"/>
          </p:cNvSpPr>
          <p:nvPr>
            <p:ph type="body"/>
          </p:nvPr>
        </p:nvSpPr>
        <p:spPr>
          <a:xfrm>
            <a:off x="609840" y="386028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609840" y="1382760"/>
            <a:ext cx="10971720" cy="474300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35" name="PlaceHolder 3"/>
          <p:cNvSpPr>
            <a:spLocks noGrp="1"/>
          </p:cNvSpPr>
          <p:nvPr>
            <p:ph type="body"/>
          </p:nvPr>
        </p:nvSpPr>
        <p:spPr>
          <a:xfrm>
            <a:off x="609840" y="1382760"/>
            <a:ext cx="10971720" cy="474300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pic>
        <p:nvPicPr>
          <p:cNvPr id="36" name="Picture 35"/>
          <p:cNvPicPr/>
          <p:nvPr/>
        </p:nvPicPr>
        <p:blipFill>
          <a:blip r:embed="rId2" cstate="print"/>
          <a:stretch/>
        </p:blipFill>
        <p:spPr>
          <a:xfrm>
            <a:off x="3123360" y="1382400"/>
            <a:ext cx="5944320" cy="4743000"/>
          </a:xfrm>
          <a:prstGeom prst="rect">
            <a:avLst/>
          </a:prstGeom>
          <a:ln>
            <a:noFill/>
          </a:ln>
        </p:spPr>
      </p:pic>
      <p:pic>
        <p:nvPicPr>
          <p:cNvPr id="37" name="Picture 36"/>
          <p:cNvPicPr/>
          <p:nvPr/>
        </p:nvPicPr>
        <p:blipFill>
          <a:blip r:embed="rId3" cstate="print"/>
          <a:stretch/>
        </p:blipFill>
        <p:spPr>
          <a:xfrm>
            <a:off x="3123360" y="1382400"/>
            <a:ext cx="5944320" cy="474300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5" name="PlaceHolder 2"/>
          <p:cNvSpPr>
            <a:spLocks noGrp="1"/>
          </p:cNvSpPr>
          <p:nvPr>
            <p:ph type="subTitle"/>
          </p:nvPr>
        </p:nvSpPr>
        <p:spPr>
          <a:xfrm>
            <a:off x="609840" y="1382760"/>
            <a:ext cx="10971720" cy="4743000"/>
          </a:xfrm>
          <a:prstGeom prst="rect">
            <a:avLst/>
          </a:prstGeom>
        </p:spPr>
        <p:txBody>
          <a:bodyPr lIns="0" tIns="0" rIns="0" bIns="0" anchor="ctr"/>
          <a:lstStyle/>
          <a:p>
            <a:pPr algn="ctr"/>
            <a:endParaRPr lang="en-US" sz="3200" b="0" strike="noStrike" spc="-1" dirty="0">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609840" y="1382760"/>
            <a:ext cx="10971720" cy="474300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609840" y="1382760"/>
            <a:ext cx="5353920" cy="474300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10" name="PlaceHolder 3"/>
          <p:cNvSpPr>
            <a:spLocks noGrp="1"/>
          </p:cNvSpPr>
          <p:nvPr>
            <p:ph type="body"/>
          </p:nvPr>
        </p:nvSpPr>
        <p:spPr>
          <a:xfrm>
            <a:off x="6231960" y="1382760"/>
            <a:ext cx="5353920" cy="474300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209880" y="150480"/>
            <a:ext cx="10971720" cy="21574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609840" y="138276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15" name="PlaceHolder 3"/>
          <p:cNvSpPr>
            <a:spLocks noGrp="1"/>
          </p:cNvSpPr>
          <p:nvPr>
            <p:ph type="body"/>
          </p:nvPr>
        </p:nvSpPr>
        <p:spPr>
          <a:xfrm>
            <a:off x="609840" y="386028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16" name="PlaceHolder 4"/>
          <p:cNvSpPr>
            <a:spLocks noGrp="1"/>
          </p:cNvSpPr>
          <p:nvPr>
            <p:ph type="body"/>
          </p:nvPr>
        </p:nvSpPr>
        <p:spPr>
          <a:xfrm>
            <a:off x="6231960" y="1382760"/>
            <a:ext cx="5353920" cy="474300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8" name="PlaceHolder 2"/>
          <p:cNvSpPr>
            <a:spLocks noGrp="1"/>
          </p:cNvSpPr>
          <p:nvPr>
            <p:ph type="body"/>
          </p:nvPr>
        </p:nvSpPr>
        <p:spPr>
          <a:xfrm>
            <a:off x="609840" y="1382760"/>
            <a:ext cx="5353920" cy="474300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19" name="PlaceHolder 3"/>
          <p:cNvSpPr>
            <a:spLocks noGrp="1"/>
          </p:cNvSpPr>
          <p:nvPr>
            <p:ph type="body"/>
          </p:nvPr>
        </p:nvSpPr>
        <p:spPr>
          <a:xfrm>
            <a:off x="6231960" y="138276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20" name="PlaceHolder 4"/>
          <p:cNvSpPr>
            <a:spLocks noGrp="1"/>
          </p:cNvSpPr>
          <p:nvPr>
            <p:ph type="body"/>
          </p:nvPr>
        </p:nvSpPr>
        <p:spPr>
          <a:xfrm>
            <a:off x="6231960" y="386028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209880" y="150480"/>
            <a:ext cx="10971720" cy="46512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2" name="PlaceHolder 2"/>
          <p:cNvSpPr>
            <a:spLocks noGrp="1"/>
          </p:cNvSpPr>
          <p:nvPr>
            <p:ph type="body"/>
          </p:nvPr>
        </p:nvSpPr>
        <p:spPr>
          <a:xfrm>
            <a:off x="609840" y="138276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23" name="PlaceHolder 3"/>
          <p:cNvSpPr>
            <a:spLocks noGrp="1"/>
          </p:cNvSpPr>
          <p:nvPr>
            <p:ph type="body"/>
          </p:nvPr>
        </p:nvSpPr>
        <p:spPr>
          <a:xfrm>
            <a:off x="6231960" y="1382760"/>
            <a:ext cx="53539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
        <p:nvSpPr>
          <p:cNvPr id="24" name="PlaceHolder 4"/>
          <p:cNvSpPr>
            <a:spLocks noGrp="1"/>
          </p:cNvSpPr>
          <p:nvPr>
            <p:ph type="body"/>
          </p:nvPr>
        </p:nvSpPr>
        <p:spPr>
          <a:xfrm>
            <a:off x="609840" y="3860280"/>
            <a:ext cx="10971720" cy="2262240"/>
          </a:xfrm>
          <a:prstGeom prst="rect">
            <a:avLst/>
          </a:prstGeom>
        </p:spPr>
        <p:txBody>
          <a:bodyPr lIns="0" tIns="0" rIns="0" bIns="0"/>
          <a:lstStyle/>
          <a:p>
            <a:endParaRPr lang="en-US" sz="1530" b="0" strike="noStrike" spc="-1">
              <a:solidFill>
                <a:srgbClr val="80808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CustomShape 1"/>
          <p:cNvSpPr/>
          <p:nvPr/>
        </p:nvSpPr>
        <p:spPr>
          <a:xfrm>
            <a:off x="182880" y="6534360"/>
            <a:ext cx="4038480" cy="247320"/>
          </a:xfrm>
          <a:prstGeom prst="rect">
            <a:avLst/>
          </a:prstGeom>
          <a:noFill/>
          <a:ln w="9360">
            <a:noFill/>
          </a:ln>
        </p:spPr>
        <p:style>
          <a:lnRef idx="0">
            <a:scrgbClr r="0" g="0" b="0"/>
          </a:lnRef>
          <a:fillRef idx="0">
            <a:scrgbClr r="0" g="0" b="0"/>
          </a:fillRef>
          <a:effectRef idx="0">
            <a:scrgbClr r="0" g="0" b="0"/>
          </a:effectRef>
          <a:fontRef idx="minor"/>
        </p:style>
        <p:txBody>
          <a:bodyPr lIns="114120" tIns="57240" rIns="114120" bIns="57240"/>
          <a:lstStyle/>
          <a:p>
            <a:pPr>
              <a:lnSpc>
                <a:spcPct val="100000"/>
              </a:lnSpc>
            </a:pPr>
            <a:fld id="{4B63A461-FE74-458B-8627-638712B3CBDD}" type="slidenum">
              <a:rPr lang="en-US" sz="870" b="0" strike="noStrike" spc="-1">
                <a:solidFill>
                  <a:srgbClr val="333333"/>
                </a:solidFill>
                <a:uFill>
                  <a:solidFill>
                    <a:srgbClr val="FFFFFF"/>
                  </a:solidFill>
                </a:uFill>
                <a:latin typeface="Arial"/>
                <a:ea typeface="Arial"/>
              </a:rPr>
              <a:pPr>
                <a:lnSpc>
                  <a:spcPct val="100000"/>
                </a:lnSpc>
              </a:pPr>
              <a:t>‹#›</a:t>
            </a:fld>
            <a:r>
              <a:rPr lang="en-US" sz="870" b="0" strike="noStrike" spc="-1">
                <a:solidFill>
                  <a:srgbClr val="333333"/>
                </a:solidFill>
                <a:uFill>
                  <a:solidFill>
                    <a:srgbClr val="FFFFFF"/>
                  </a:solidFill>
                </a:uFill>
                <a:latin typeface="Arial"/>
                <a:ea typeface="Arial"/>
              </a:rPr>
              <a:t>     Master Business Analytics &amp; Big Data</a:t>
            </a:r>
            <a:endParaRPr lang="en-US" sz="1800" b="0" strike="noStrike" spc="-1">
              <a:solidFill>
                <a:srgbClr val="000000"/>
              </a:solidFill>
              <a:uFill>
                <a:solidFill>
                  <a:srgbClr val="FFFFFF"/>
                </a:solidFill>
              </a:uFill>
              <a:latin typeface="Arial"/>
            </a:endParaRPr>
          </a:p>
        </p:txBody>
      </p:sp>
      <p:pic>
        <p:nvPicPr>
          <p:cNvPr id="5" name="Imagen 1"/>
          <p:cNvPicPr/>
          <p:nvPr/>
        </p:nvPicPr>
        <p:blipFill>
          <a:blip r:embed="rId14" cstate="print"/>
          <a:stretch/>
        </p:blipFill>
        <p:spPr>
          <a:xfrm>
            <a:off x="11335680" y="6043320"/>
            <a:ext cx="740160" cy="740160"/>
          </a:xfrm>
          <a:prstGeom prst="rect">
            <a:avLst/>
          </a:prstGeom>
          <a:ln>
            <a:noFill/>
          </a:ln>
        </p:spPr>
      </p:pic>
      <p:sp>
        <p:nvSpPr>
          <p:cNvPr id="2" name="PlaceHolder 2"/>
          <p:cNvSpPr>
            <a:spLocks noGrp="1"/>
          </p:cNvSpPr>
          <p:nvPr>
            <p:ph type="title"/>
          </p:nvPr>
        </p:nvSpPr>
        <p:spPr>
          <a:xfrm>
            <a:off x="209880" y="150480"/>
            <a:ext cx="10971720" cy="465120"/>
          </a:xfrm>
          <a:prstGeom prst="rect">
            <a:avLst/>
          </a:prstGeom>
        </p:spPr>
        <p:txBody>
          <a:bodyPr anchor="b"/>
          <a:lstStyle/>
          <a:p>
            <a:pPr>
              <a:lnSpc>
                <a:spcPct val="100000"/>
              </a:lnSpc>
            </a:pPr>
            <a:r>
              <a:rPr lang="en-US" sz="2620" b="0" strike="noStrike" spc="-1">
                <a:solidFill>
                  <a:srgbClr val="0099CC"/>
                </a:solidFill>
                <a:uFill>
                  <a:solidFill>
                    <a:srgbClr val="FFFFFF"/>
                  </a:solidFill>
                </a:uFill>
                <a:latin typeface="Century Gothic"/>
                <a:ea typeface="MS PGothic"/>
              </a:rPr>
              <a:t>Click to edit Master title style</a:t>
            </a:r>
            <a:endParaRPr lang="en-US" sz="1800" b="0" strike="noStrike" spc="-1">
              <a:solidFill>
                <a:srgbClr val="000000"/>
              </a:solidFill>
              <a:uFill>
                <a:solidFill>
                  <a:srgbClr val="FFFFFF"/>
                </a:solidFill>
              </a:uFill>
              <a:latin typeface="Arial"/>
            </a:endParaRPr>
          </a:p>
        </p:txBody>
      </p:sp>
      <p:sp>
        <p:nvSpPr>
          <p:cNvPr id="3" name="PlaceHolder 3"/>
          <p:cNvSpPr>
            <a:spLocks noGrp="1"/>
          </p:cNvSpPr>
          <p:nvPr>
            <p:ph type="body"/>
          </p:nvPr>
        </p:nvSpPr>
        <p:spPr>
          <a:xfrm>
            <a:off x="609840" y="1382760"/>
            <a:ext cx="10971720" cy="4743000"/>
          </a:xfrm>
          <a:prstGeom prst="rect">
            <a:avLst/>
          </a:prstGeom>
        </p:spPr>
        <p:txBody>
          <a:bodyPr/>
          <a:lstStyle/>
          <a:p>
            <a:pPr marL="432000" indent="-324000">
              <a:buClr>
                <a:srgbClr val="000000"/>
              </a:buClr>
              <a:buSzPct val="45000"/>
              <a:buFont typeface="Wingdings" charset="2"/>
              <a:buChar char=""/>
            </a:pPr>
            <a:r>
              <a:rPr lang="en-US" sz="1530" b="0" strike="noStrike" spc="-1">
                <a:solidFill>
                  <a:srgbClr val="808080"/>
                </a:solidFill>
                <a:uFill>
                  <a:solidFill>
                    <a:srgbClr val="FFFFFF"/>
                  </a:solidFill>
                </a:uFill>
                <a:latin typeface="Arial"/>
                <a:ea typeface="Arial"/>
              </a:rPr>
              <a:t>Click to edit the outline text format</a:t>
            </a:r>
            <a:endParaRPr lang="en-US" sz="1530" b="0" strike="noStrike" spc="-1">
              <a:solidFill>
                <a:srgbClr val="808080"/>
              </a:solidFill>
              <a:uFill>
                <a:solidFill>
                  <a:srgbClr val="FFFFFF"/>
                </a:solidFill>
              </a:uFill>
              <a:latin typeface="Arial"/>
            </a:endParaRPr>
          </a:p>
          <a:p>
            <a:pPr marL="864000" lvl="1" indent="-324000">
              <a:buClr>
                <a:srgbClr val="000000"/>
              </a:buClr>
              <a:buSzPct val="75000"/>
              <a:buFont typeface="Symbol" charset="2"/>
              <a:buChar char=""/>
            </a:pPr>
            <a:r>
              <a:rPr lang="en-US" sz="1530" b="0" strike="noStrike" spc="-1">
                <a:solidFill>
                  <a:srgbClr val="808080"/>
                </a:solidFill>
                <a:uFill>
                  <a:solidFill>
                    <a:srgbClr val="FFFFFF"/>
                  </a:solidFill>
                </a:uFill>
                <a:latin typeface="Arial"/>
                <a:ea typeface="Arial"/>
              </a:rPr>
              <a:t>Second Outline Level</a:t>
            </a:r>
            <a:endParaRPr lang="en-US" sz="1090" b="0" strike="noStrike" spc="-1">
              <a:solidFill>
                <a:srgbClr val="808080"/>
              </a:solidFill>
              <a:uFill>
                <a:solidFill>
                  <a:srgbClr val="FFFFFF"/>
                </a:solidFill>
              </a:uFill>
              <a:latin typeface="Arial"/>
            </a:endParaRPr>
          </a:p>
          <a:p>
            <a:pPr marL="1296000" lvl="2" indent="-288000">
              <a:buClr>
                <a:srgbClr val="000000"/>
              </a:buClr>
              <a:buSzPct val="45000"/>
              <a:buFont typeface="Wingdings" charset="2"/>
              <a:buChar char=""/>
            </a:pPr>
            <a:r>
              <a:rPr lang="en-US" sz="1530" b="0" strike="noStrike" spc="-1">
                <a:solidFill>
                  <a:srgbClr val="808080"/>
                </a:solidFill>
                <a:uFill>
                  <a:solidFill>
                    <a:srgbClr val="FFFFFF"/>
                  </a:solidFill>
                </a:uFill>
                <a:latin typeface="Arial"/>
                <a:ea typeface="Arial"/>
              </a:rPr>
              <a:t>Third Outline Level</a:t>
            </a:r>
            <a:endParaRPr lang="en-US" sz="980" b="0" strike="noStrike" spc="-1">
              <a:solidFill>
                <a:srgbClr val="808080"/>
              </a:solidFill>
              <a:uFill>
                <a:solidFill>
                  <a:srgbClr val="FFFFFF"/>
                </a:solidFill>
              </a:uFill>
              <a:latin typeface="Arial"/>
            </a:endParaRPr>
          </a:p>
          <a:p>
            <a:pPr marL="1728000" lvl="3" indent="-216000">
              <a:buClr>
                <a:srgbClr val="000000"/>
              </a:buClr>
              <a:buSzPct val="75000"/>
              <a:buFont typeface="Symbol" charset="2"/>
              <a:buChar char=""/>
            </a:pPr>
            <a:r>
              <a:rPr lang="en-US" sz="1530" b="0" strike="noStrike" spc="-1">
                <a:solidFill>
                  <a:srgbClr val="808080"/>
                </a:solidFill>
                <a:uFill>
                  <a:solidFill>
                    <a:srgbClr val="FFFFFF"/>
                  </a:solidFill>
                </a:uFill>
                <a:latin typeface="Arial"/>
                <a:ea typeface="Arial"/>
              </a:rPr>
              <a:t>Fourth Outline Level</a:t>
            </a:r>
            <a:endParaRPr lang="en-US" sz="980" b="0" strike="noStrike" spc="-1">
              <a:solidFill>
                <a:srgbClr val="808080"/>
              </a:solidFill>
              <a:uFill>
                <a:solidFill>
                  <a:srgbClr val="FFFFFF"/>
                </a:solidFill>
              </a:uFill>
              <a:latin typeface="Arial"/>
            </a:endParaRPr>
          </a:p>
          <a:p>
            <a:pPr marL="2160000" lvl="4" indent="-216000">
              <a:buClr>
                <a:srgbClr val="000000"/>
              </a:buClr>
              <a:buSzPct val="45000"/>
              <a:buFont typeface="Wingdings" charset="2"/>
              <a:buChar char=""/>
            </a:pPr>
            <a:r>
              <a:rPr lang="en-US" sz="1530" b="0" strike="noStrike" spc="-1">
                <a:solidFill>
                  <a:srgbClr val="808080"/>
                </a:solidFill>
                <a:uFill>
                  <a:solidFill>
                    <a:srgbClr val="FFFFFF"/>
                  </a:solidFill>
                </a:uFill>
                <a:latin typeface="Arial"/>
                <a:ea typeface="Arial"/>
              </a:rPr>
              <a:t>Fifth Outline Level</a:t>
            </a:r>
            <a:endParaRPr lang="en-US" sz="2000" b="0" strike="noStrike" spc="-1">
              <a:solidFill>
                <a:srgbClr val="808080"/>
              </a:solidFill>
              <a:uFill>
                <a:solidFill>
                  <a:srgbClr val="FFFFFF"/>
                </a:solidFill>
              </a:uFill>
              <a:latin typeface="Arial"/>
            </a:endParaRPr>
          </a:p>
          <a:p>
            <a:pPr marL="2592000" lvl="5" indent="-216000">
              <a:buClr>
                <a:srgbClr val="000000"/>
              </a:buClr>
              <a:buSzPct val="45000"/>
              <a:buFont typeface="Wingdings" charset="2"/>
              <a:buChar char=""/>
            </a:pPr>
            <a:r>
              <a:rPr lang="en-US" sz="1530" b="0" strike="noStrike" spc="-1">
                <a:solidFill>
                  <a:srgbClr val="808080"/>
                </a:solidFill>
                <a:uFill>
                  <a:solidFill>
                    <a:srgbClr val="FFFFFF"/>
                  </a:solidFill>
                </a:uFill>
                <a:latin typeface="Arial"/>
                <a:ea typeface="Arial"/>
              </a:rPr>
              <a:t>Sixth Outline Level</a:t>
            </a:r>
            <a:endParaRPr lang="en-US" sz="2000" b="0" strike="noStrike" spc="-1">
              <a:solidFill>
                <a:srgbClr val="808080"/>
              </a:solidFill>
              <a:uFill>
                <a:solidFill>
                  <a:srgbClr val="FFFFFF"/>
                </a:solidFill>
              </a:uFill>
              <a:latin typeface="Arial"/>
            </a:endParaRPr>
          </a:p>
          <a:p>
            <a:pPr marL="3024000" lvl="6" indent="-216000">
              <a:buClr>
                <a:srgbClr val="000000"/>
              </a:buClr>
              <a:buSzPct val="45000"/>
              <a:buFont typeface="Wingdings" charset="2"/>
              <a:buChar char=""/>
            </a:pPr>
            <a:r>
              <a:rPr lang="en-US" sz="1530" b="0" strike="noStrike" spc="-1">
                <a:solidFill>
                  <a:srgbClr val="808080"/>
                </a:solidFill>
                <a:uFill>
                  <a:solidFill>
                    <a:srgbClr val="FFFFFF"/>
                  </a:solidFill>
                </a:uFill>
                <a:latin typeface="Arial"/>
                <a:ea typeface="Arial"/>
              </a:rPr>
              <a:t>Seventh Outline LevelClick to edit Master text styles</a:t>
            </a:r>
            <a:endParaRPr lang="en-US" sz="2000" b="0" strike="noStrike" spc="-1">
              <a:solidFill>
                <a:srgbClr val="808080"/>
              </a:solidFill>
              <a:uFill>
                <a:solidFill>
                  <a:srgbClr val="FFFFFF"/>
                </a:solidFill>
              </a:uFill>
              <a:latin typeface="Arial"/>
            </a:endParaRPr>
          </a:p>
          <a:p>
            <a:pPr marL="3456000" lvl="7" indent="-216000">
              <a:buClr>
                <a:srgbClr val="000000"/>
              </a:buClr>
              <a:buSzPct val="45000"/>
              <a:buFont typeface="Wingdings" charset="2"/>
              <a:buChar char=""/>
            </a:pPr>
            <a:r>
              <a:rPr lang="en-US" sz="1310" b="0" strike="noStrike" spc="-1">
                <a:solidFill>
                  <a:srgbClr val="808080"/>
                </a:solidFill>
                <a:uFill>
                  <a:solidFill>
                    <a:srgbClr val="FFFFFF"/>
                  </a:solidFill>
                </a:uFill>
                <a:latin typeface="Arial"/>
                <a:ea typeface="Arial"/>
              </a:rPr>
              <a:t>Second level</a:t>
            </a:r>
            <a:endParaRPr lang="en-US" sz="2000" b="0" strike="noStrike" spc="-1">
              <a:solidFill>
                <a:srgbClr val="808080"/>
              </a:solidFill>
              <a:uFill>
                <a:solidFill>
                  <a:srgbClr val="FFFFFF"/>
                </a:solidFill>
              </a:uFill>
              <a:latin typeface="Arial"/>
            </a:endParaRPr>
          </a:p>
          <a:p>
            <a:pPr marL="3888000" lvl="8" indent="-216000">
              <a:buClr>
                <a:srgbClr val="000000"/>
              </a:buClr>
              <a:buSzPct val="45000"/>
              <a:buFont typeface="Wingdings" charset="2"/>
              <a:buChar char=""/>
            </a:pPr>
            <a:r>
              <a:rPr lang="en-US" sz="1090" b="0" strike="noStrike" spc="-1">
                <a:solidFill>
                  <a:srgbClr val="808080"/>
                </a:solidFill>
                <a:uFill>
                  <a:solidFill>
                    <a:srgbClr val="FFFFFF"/>
                  </a:solidFill>
                </a:uFill>
                <a:latin typeface="Arial"/>
                <a:ea typeface="Arial"/>
              </a:rPr>
              <a:t>Third level</a:t>
            </a:r>
            <a:endParaRPr lang="en-US" sz="2000" b="0" strike="noStrike" spc="-1">
              <a:solidFill>
                <a:srgbClr val="80808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US" sz="980" b="0" strike="noStrike" spc="-1">
                <a:solidFill>
                  <a:srgbClr val="808080"/>
                </a:solidFill>
                <a:uFill>
                  <a:solidFill>
                    <a:srgbClr val="FFFFFF"/>
                  </a:solidFill>
                </a:uFill>
                <a:latin typeface="Arial"/>
                <a:ea typeface="Arial"/>
              </a:rPr>
              <a:t>Fourth level</a:t>
            </a:r>
            <a:endParaRPr lang="en-US" sz="980" b="0" strike="noStrike" spc="-1">
              <a:solidFill>
                <a:srgbClr val="80808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US" sz="980" b="0" strike="noStrike" spc="-1">
                <a:solidFill>
                  <a:srgbClr val="808080"/>
                </a:solidFill>
                <a:uFill>
                  <a:solidFill>
                    <a:srgbClr val="FFFFFF"/>
                  </a:solidFill>
                </a:uFill>
                <a:latin typeface="Arial"/>
                <a:ea typeface="Arial"/>
              </a:rPr>
              <a:t>Fifth level</a:t>
            </a:r>
            <a:endParaRPr lang="en-US" sz="2000" b="0" strike="noStrike" spc="-1">
              <a:solidFill>
                <a:srgbClr val="80808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Amdahl's_law"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media/media1.mp4"/><Relationship Id="rId5" Type="http://schemas.openxmlformats.org/officeDocument/2006/relationships/image" Target="../media/image21.png"/><Relationship Id="rId4" Type="http://schemas.microsoft.com/office/2007/relationships/media"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hyperlink" Target="https://amplab.cs.berkeley.edu/software/"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www.scala-lang.or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rise.cs.berkeley.edu/projects/clipper/" TargetMode="External"/><Relationship Id="rId3" Type="http://schemas.openxmlformats.org/officeDocument/2006/relationships/hyperlink" Target="https://spark.apache.org/releases/spark-release-2-2-0.html" TargetMode="External"/><Relationship Id="rId7" Type="http://schemas.openxmlformats.org/officeDocument/2006/relationships/hyperlink" Target="https://rise.cs.berkeley.edu/project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s://www.youtube.com/watch?v=lmQOEjymzUk" TargetMode="External"/><Relationship Id="rId11" Type="http://schemas.openxmlformats.org/officeDocument/2006/relationships/hyperlink" Target="https://rise.cs.berkeley.edu/projects/drizzle/" TargetMode="External"/><Relationship Id="rId5" Type="http://schemas.openxmlformats.org/officeDocument/2006/relationships/hyperlink" Target="https://rise.cs.berkeley.edu/" TargetMode="External"/><Relationship Id="rId10" Type="http://schemas.openxmlformats.org/officeDocument/2006/relationships/hyperlink" Target="https://rise.cs.berkeley.edu/projects/opaque/" TargetMode="External"/><Relationship Id="rId4" Type="http://schemas.openxmlformats.org/officeDocument/2006/relationships/image" Target="../media/image6.png"/><Relationship Id="rId9" Type="http://schemas.openxmlformats.org/officeDocument/2006/relationships/hyperlink" Target="https://rise.cs.berkeley.edu/projects/ray/"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www.sciencedirect.com.ezxy.ie.edu/science/article/pii/B9780128053942000015"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static.googleusercontent.com/media/research.google.com/en/archive/mapreduce-osdi04.pdf"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sciencedirect.com.ezxy.ie.edu/science/article/pii/B9780128053942000015"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hyperlink" Target="https://www.slideshare.net/JohanPicard/a-short-introduction-to-spark-and-its-benefits"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s://hadoop.apache.org/docs/stable/hadoop-mapreduce-client/hadoop-mapreduce-client-core/MapReduceTutorial.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hyperlink" Target="https://spark.apache.org/docs/latest/rdd-programming-guide.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hyperlink" Target="https://en.wikipedia.org/wiki/SQL:2003"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hyperlink" Target="https://spark.apache.org/docs/latest/streaming-programming-guide.html" TargetMode="External"/><Relationship Id="rId4" Type="http://schemas.openxmlformats.org/officeDocument/2006/relationships/hyperlink" Target="https://spark.apache.org/docs/latest/structured-streaming-programming-guide.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hyperlink" Target="https://developer.ibm.com/code/2018/04/11/model-parallelism-for-ml-tuning-with-apache-spark/" TargetMode="External"/><Relationship Id="rId5" Type="http://schemas.openxmlformats.org/officeDocument/2006/relationships/hyperlink" Target="https://spark.apache.org/docs/latest/mllib-guide.html" TargetMode="External"/><Relationship Id="rId4" Type="http://schemas.openxmlformats.org/officeDocument/2006/relationships/hyperlink" Target="https://spark.apache.org/docs/latest/ml-guide.htm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hyperlink" Target="https://spark.apache.org/releases/spark-release-2-2-0.html" TargetMode="External"/><Relationship Id="rId7" Type="http://schemas.openxmlformats.org/officeDocument/2006/relationships/hyperlink" Target="https://datascience.ibm.com/" TargetMode="External"/><Relationship Id="rId12" Type="http://schemas.openxmlformats.org/officeDocument/2006/relationships/hyperlink" Target="https://sparkhub.databricks.com/"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www.spark.tc/" TargetMode="External"/><Relationship Id="rId11" Type="http://schemas.openxmlformats.org/officeDocument/2006/relationships/hyperlink" Target="https://databricks.com/" TargetMode="External"/><Relationship Id="rId5" Type="http://schemas.openxmlformats.org/officeDocument/2006/relationships/hyperlink" Target="https://www.ibm.com/analytics/us/en/technology/spark/" TargetMode="External"/><Relationship Id="rId15" Type="http://schemas.openxmlformats.org/officeDocument/2006/relationships/hyperlink" Target="https://community.cloud.databricks.com/" TargetMode="External"/><Relationship Id="rId10" Type="http://schemas.openxmlformats.org/officeDocument/2006/relationships/image" Target="../media/image11.jpeg"/><Relationship Id="rId4" Type="http://schemas.openxmlformats.org/officeDocument/2006/relationships/image" Target="../media/image8.jpeg"/><Relationship Id="rId9" Type="http://schemas.openxmlformats.org/officeDocument/2006/relationships/image" Target="../media/image10.png"/><Relationship Id="rId14" Type="http://schemas.openxmlformats.org/officeDocument/2006/relationships/hyperlink" Target="https://databricks.com/sparkaisummit"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hyperlink" Target="https://spark.apache.org/docs/latest/graphx-programming-guide.html" TargetMode="External"/><Relationship Id="rId4" Type="http://schemas.openxmlformats.org/officeDocument/2006/relationships/hyperlink" Target="https://graphframes.github.io/"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7" Type="http://schemas.openxmlformats.org/officeDocument/2006/relationships/hyperlink" Target="https://www.usenix.org/system/files/conference/nsdi12/nsdi12-final138.pdf"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hyperlink" Target="https://jaceklaskowski.gitbooks.io/mastering-apache-spark/spark-rdd-partitions.html" TargetMode="External"/><Relationship Id="rId5" Type="http://schemas.openxmlformats.org/officeDocument/2006/relationships/hyperlink" Target="https://jaceklaskowski.gitbooks.io/mastering-apache-spark/spark-cluster.html" TargetMode="External"/><Relationship Id="rId4" Type="http://schemas.openxmlformats.org/officeDocument/2006/relationships/hyperlink" Target="https://jaceklaskowski.gitbooks.io/mastering-apache-spark/spark-rdd.htm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hyperlink" Target="https://spark.apache.org/docs/latest/running-on-mesos.html" TargetMode="External"/><Relationship Id="rId3" Type="http://schemas.openxmlformats.org/officeDocument/2006/relationships/hyperlink" Target="https://spark.apache.org/docs/latest/running-on-yarn.html" TargetMode="External"/><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notesSlide" Target="../notesSlides/notesSlide51.xml"/><Relationship Id="rId16"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jpeg"/><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png"/><Relationship Id="rId14" Type="http://schemas.openxmlformats.org/officeDocument/2006/relationships/hyperlink" Target="https://spark.apache.org/docs/latest/running-on-kubernete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hyperlink" Target="https://spark.apache.org/docs/latest/sparkr.html" TargetMode="External"/><Relationship Id="rId5" Type="http://schemas.openxmlformats.org/officeDocument/2006/relationships/hyperlink" Target="http://spark.rstudio.com/" TargetMode="External"/><Relationship Id="rId4" Type="http://schemas.openxmlformats.org/officeDocument/2006/relationships/hyperlink" Target="https://pypi.org/project/pyspark/2.3.1/"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hyperlink" Target="https://hernandezpaul.wordpress.com/2016/01/24/apache-spark-installation-on-windows-10/" TargetMode="External"/><Relationship Id="rId4" Type="http://schemas.openxmlformats.org/officeDocument/2006/relationships/hyperlink" Target="https://spark.apache.org/releases/spark-release-2-3-1.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hyperlink" Target="https://mengdong.github.io/2016/08/08/fully-armed-pyspark-with-ipython-and-jupyter/" TargetMode="External"/><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7"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hyperlink" Target="https://amplab.cs.berkeley.edu/benchmark/"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hyperlink" Target="http://people.csail.mit.edu/matei/papers/2012/nsdi_spark.pd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sciencedirect.com.ezxy.ie.edu/science/article/pii/B978012805394200001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hyperlink" Target="http://research.microsoft.com/en-us/collaboration/tools/dryad.aspx" TargetMode="External"/><Relationship Id="rId7"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hyperlink" Target="http://people.csail.mit.edu/matei/papers/2012/nsdi_spark.pdf" TargetMode="External"/><Relationship Id="rId5" Type="http://schemas.openxmlformats.org/officeDocument/2006/relationships/hyperlink" Target="http://people.csail.mit.edu/matei/papers/2010/hotcloud_spark.pdf" TargetMode="Externa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jpeg"/><Relationship Id="rId7" Type="http://schemas.openxmlformats.org/officeDocument/2006/relationships/image" Target="../media/image83.jpe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82.jpeg"/><Relationship Id="rId5" Type="http://schemas.openxmlformats.org/officeDocument/2006/relationships/image" Target="../media/image81.jpeg"/><Relationship Id="rId10" Type="http://schemas.openxmlformats.org/officeDocument/2006/relationships/image" Target="../media/image86.jpeg"/><Relationship Id="rId4" Type="http://schemas.openxmlformats.org/officeDocument/2006/relationships/hyperlink" Target="https://spark.apache.org/releases/spark-release-2-2-0.html" TargetMode="External"/><Relationship Id="rId9" Type="http://schemas.openxmlformats.org/officeDocument/2006/relationships/image" Target="../media/image85.jpeg"/></Relationships>
</file>

<file path=ppt/slides/_rels/slide73.xml.rels><?xml version="1.0" encoding="UTF-8" standalone="yes"?>
<Relationships xmlns="http://schemas.openxmlformats.org/package/2006/relationships"><Relationship Id="rId3" Type="http://schemas.openxmlformats.org/officeDocument/2006/relationships/hyperlink" Target="https://spark.apache.org/releases/spark-release-2-2-0.html"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6" Type="http://schemas.openxmlformats.org/officeDocument/2006/relationships/image" Target="../media/image89.jpeg"/><Relationship Id="rId5" Type="http://schemas.openxmlformats.org/officeDocument/2006/relationships/image" Target="../media/image88.gif"/><Relationship Id="rId4" Type="http://schemas.openxmlformats.org/officeDocument/2006/relationships/image" Target="../media/image87.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ourworldindata.org/technological-progress/"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ourworldindata.org/technological-progre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p:nvPr>
        </p:nvSpPr>
        <p:spPr>
          <a:xfrm>
            <a:off x="609840" y="804028"/>
            <a:ext cx="10971720" cy="4743000"/>
          </a:xfrm>
        </p:spPr>
        <p:txBody>
          <a:bodyPr/>
          <a:lstStyle/>
          <a:p>
            <a:pPr marL="0" indent="0" algn="ctr">
              <a:buNone/>
            </a:pPr>
            <a:r>
              <a:rPr lang="es-ES" sz="4400" dirty="0">
                <a:latin typeface="+mj-lt"/>
              </a:rPr>
              <a:t>APACHE SPARK FOR DATA SCIENTISTS</a:t>
            </a:r>
          </a:p>
          <a:p>
            <a:pPr marL="0" indent="0" algn="ctr">
              <a:buNone/>
            </a:pPr>
            <a:endParaRPr lang="es-ES" sz="4400" dirty="0">
              <a:latin typeface="+mj-lt"/>
            </a:endParaRPr>
          </a:p>
          <a:p>
            <a:pPr marL="0" indent="0" algn="ctr">
              <a:buNone/>
            </a:pPr>
            <a:r>
              <a:rPr lang="es-ES" sz="4400" dirty="0" err="1">
                <a:latin typeface="+mj-lt"/>
              </a:rPr>
              <a:t>Session</a:t>
            </a:r>
            <a:r>
              <a:rPr lang="es-ES" sz="4400" dirty="0">
                <a:latin typeface="+mj-lt"/>
              </a:rPr>
              <a:t> 1: </a:t>
            </a:r>
            <a:r>
              <a:rPr lang="es-ES" sz="4400" dirty="0" err="1">
                <a:latin typeface="+mj-lt"/>
              </a:rPr>
              <a:t>Introduction</a:t>
            </a:r>
            <a:r>
              <a:rPr lang="es-ES" sz="4400" dirty="0">
                <a:latin typeface="+mj-lt"/>
              </a:rPr>
              <a:t> to Apache </a:t>
            </a:r>
            <a:r>
              <a:rPr lang="es-ES" sz="4400" dirty="0" err="1">
                <a:latin typeface="+mj-lt"/>
              </a:rPr>
              <a:t>Spark</a:t>
            </a:r>
            <a:endParaRPr lang="es-ES" sz="4400" dirty="0">
              <a:latin typeface="+mj-lt"/>
            </a:endParaRPr>
          </a:p>
          <a:p>
            <a:pPr marL="0" indent="0" algn="ctr">
              <a:buNone/>
            </a:pPr>
            <a:endParaRPr lang="es-ES" dirty="0"/>
          </a:p>
        </p:txBody>
      </p:sp>
    </p:spTree>
    <p:extLst>
      <p:ext uri="{BB962C8B-B14F-4D97-AF65-F5344CB8AC3E}">
        <p14:creationId xmlns:p14="http://schemas.microsoft.com/office/powerpoint/2010/main" xmlns="" val="1515997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endParaRPr lang="en-US" sz="1800" b="0" strike="noStrike" spc="-1" dirty="0">
              <a:solidFill>
                <a:srgbClr val="000000"/>
              </a:solidFill>
              <a:uFill>
                <a:solidFill>
                  <a:srgbClr val="FFFFFF"/>
                </a:solidFill>
              </a:uFill>
              <a:latin typeface="Arial"/>
            </a:endParaRPr>
          </a:p>
        </p:txBody>
      </p:sp>
      <p:sp>
        <p:nvSpPr>
          <p:cNvPr id="7" name="TextShape 1"/>
          <p:cNvSpPr txBox="1"/>
          <p:nvPr/>
        </p:nvSpPr>
        <p:spPr>
          <a:xfrm>
            <a:off x="362280" y="120851"/>
            <a:ext cx="10971720" cy="465120"/>
          </a:xfrm>
          <a:prstGeom prst="rect">
            <a:avLst/>
          </a:prstGeom>
          <a:noFill/>
          <a:ln>
            <a:noFill/>
          </a:ln>
        </p:spPr>
        <p:txBody>
          <a:bodyPr lIns="0" tIns="0" rIns="0" bIns="0" anchor="ctr"/>
          <a:lstStyle/>
          <a:p>
            <a:r>
              <a:rPr lang="es-ES" sz="2180" spc="-1" dirty="0" err="1">
                <a:solidFill>
                  <a:srgbClr val="0099CC"/>
                </a:solidFill>
                <a:uFill>
                  <a:solidFill>
                    <a:srgbClr val="FFFFFF"/>
                  </a:solidFill>
                </a:uFill>
                <a:latin typeface="Century Gothic"/>
                <a:ea typeface="MS PGothic"/>
              </a:rPr>
              <a:t>Moore’s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Law</a:t>
            </a:r>
            <a:r>
              <a:rPr lang="es-ES" sz="2180" spc="-1" dirty="0">
                <a:solidFill>
                  <a:srgbClr val="0099CC"/>
                </a:solidFill>
                <a:uFill>
                  <a:solidFill>
                    <a:srgbClr val="FFFFFF"/>
                  </a:solidFill>
                </a:uFill>
                <a:latin typeface="Century Gothic"/>
                <a:ea typeface="MS PGothic"/>
              </a:rPr>
              <a:t> (3/3)</a:t>
            </a: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62280" y="1031912"/>
            <a:ext cx="7861680" cy="5023200"/>
          </a:xfrm>
          <a:prstGeom prst="rect">
            <a:avLst/>
          </a:prstGeom>
        </p:spPr>
      </p:pic>
      <p:sp>
        <p:nvSpPr>
          <p:cNvPr id="8" name="TextBox 7"/>
          <p:cNvSpPr txBox="1"/>
          <p:nvPr/>
        </p:nvSpPr>
        <p:spPr>
          <a:xfrm>
            <a:off x="8467831" y="362378"/>
            <a:ext cx="3233853" cy="8402300"/>
          </a:xfrm>
          <a:prstGeom prst="rect">
            <a:avLst/>
          </a:prstGeom>
          <a:noFill/>
        </p:spPr>
        <p:txBody>
          <a:bodyPr wrap="square" rtlCol="0">
            <a:spAutoFit/>
          </a:bodyPr>
          <a:lstStyle/>
          <a:p>
            <a:r>
              <a:rPr lang="es-ES" dirty="0" err="1"/>
              <a:t>Increase</a:t>
            </a:r>
            <a:r>
              <a:rPr lang="es-ES" dirty="0"/>
              <a:t> in </a:t>
            </a:r>
            <a:r>
              <a:rPr lang="es-ES" dirty="0" err="1"/>
              <a:t>processor</a:t>
            </a:r>
            <a:r>
              <a:rPr lang="es-ES" dirty="0"/>
              <a:t> </a:t>
            </a:r>
            <a:r>
              <a:rPr lang="es-ES" dirty="0" err="1"/>
              <a:t>clock</a:t>
            </a:r>
            <a:r>
              <a:rPr lang="es-ES" dirty="0"/>
              <a:t> </a:t>
            </a:r>
            <a:r>
              <a:rPr lang="es-ES" dirty="0" err="1"/>
              <a:t>rates</a:t>
            </a:r>
            <a:r>
              <a:rPr lang="es-ES" dirty="0"/>
              <a:t> has </a:t>
            </a:r>
            <a:r>
              <a:rPr lang="es-ES" dirty="0" err="1"/>
              <a:t>been</a:t>
            </a:r>
            <a:r>
              <a:rPr lang="es-ES" dirty="0"/>
              <a:t> </a:t>
            </a:r>
            <a:r>
              <a:rPr lang="es-ES" dirty="0" err="1"/>
              <a:t>the</a:t>
            </a:r>
            <a:r>
              <a:rPr lang="es-ES" dirty="0"/>
              <a:t> </a:t>
            </a:r>
            <a:r>
              <a:rPr lang="es-ES" dirty="0" err="1"/>
              <a:t>primary</a:t>
            </a:r>
            <a:r>
              <a:rPr lang="es-ES" dirty="0"/>
              <a:t> driver of </a:t>
            </a:r>
            <a:r>
              <a:rPr lang="es-ES" dirty="0" err="1"/>
              <a:t>processor</a:t>
            </a:r>
            <a:r>
              <a:rPr lang="es-ES" dirty="0"/>
              <a:t> performance, </a:t>
            </a:r>
            <a:r>
              <a:rPr lang="es-ES" dirty="0" err="1"/>
              <a:t>but</a:t>
            </a:r>
            <a:r>
              <a:rPr lang="es-ES" dirty="0"/>
              <a:t> </a:t>
            </a:r>
            <a:r>
              <a:rPr lang="es-ES" dirty="0" err="1"/>
              <a:t>over</a:t>
            </a:r>
            <a:r>
              <a:rPr lang="es-ES" dirty="0"/>
              <a:t> </a:t>
            </a:r>
            <a:r>
              <a:rPr lang="es-ES" dirty="0" err="1"/>
              <a:t>the</a:t>
            </a:r>
            <a:r>
              <a:rPr lang="es-ES" dirty="0"/>
              <a:t> </a:t>
            </a:r>
            <a:r>
              <a:rPr lang="es-ES" dirty="0" err="1"/>
              <a:t>last</a:t>
            </a:r>
            <a:r>
              <a:rPr lang="es-ES" dirty="0"/>
              <a:t> </a:t>
            </a:r>
            <a:r>
              <a:rPr lang="es-ES" dirty="0" err="1"/>
              <a:t>decade</a:t>
            </a:r>
            <a:r>
              <a:rPr lang="es-ES" dirty="0"/>
              <a:t> </a:t>
            </a:r>
            <a:r>
              <a:rPr lang="es-ES" dirty="0" err="1"/>
              <a:t>clock</a:t>
            </a:r>
            <a:r>
              <a:rPr lang="es-ES" dirty="0"/>
              <a:t> </a:t>
            </a:r>
            <a:r>
              <a:rPr lang="es-ES" dirty="0" err="1"/>
              <a:t>speeds</a:t>
            </a:r>
            <a:r>
              <a:rPr lang="es-ES" dirty="0"/>
              <a:t> </a:t>
            </a:r>
            <a:r>
              <a:rPr lang="es-ES" dirty="0" err="1"/>
              <a:t>remained</a:t>
            </a:r>
            <a:r>
              <a:rPr lang="es-ES" dirty="0"/>
              <a:t> </a:t>
            </a:r>
            <a:r>
              <a:rPr lang="es-ES" dirty="0" err="1"/>
              <a:t>constant</a:t>
            </a:r>
            <a:r>
              <a:rPr lang="es-ES" dirty="0"/>
              <a:t>. (</a:t>
            </a:r>
            <a:r>
              <a:rPr lang="es-ES" dirty="0" err="1"/>
              <a:t>hardly</a:t>
            </a:r>
            <a:r>
              <a:rPr lang="es-ES" dirty="0"/>
              <a:t> </a:t>
            </a:r>
            <a:r>
              <a:rPr lang="es-ES" dirty="0" err="1"/>
              <a:t>reached</a:t>
            </a:r>
            <a:r>
              <a:rPr lang="es-ES" dirty="0"/>
              <a:t> to 5GHz in 2018)</a:t>
            </a:r>
            <a:endParaRPr lang="en-US" dirty="0"/>
          </a:p>
          <a:p>
            <a:endParaRPr lang="es-ES" dirty="0"/>
          </a:p>
          <a:p>
            <a:r>
              <a:rPr lang="es-ES" dirty="0" err="1"/>
              <a:t>Increase</a:t>
            </a:r>
            <a:r>
              <a:rPr lang="es-ES" dirty="0"/>
              <a:t> in </a:t>
            </a:r>
            <a:r>
              <a:rPr lang="es-ES" dirty="0" err="1"/>
              <a:t>clock</a:t>
            </a:r>
            <a:r>
              <a:rPr lang="es-ES" dirty="0"/>
              <a:t> </a:t>
            </a:r>
            <a:r>
              <a:rPr lang="es-ES" dirty="0" err="1"/>
              <a:t>rates</a:t>
            </a:r>
            <a:r>
              <a:rPr lang="es-ES" dirty="0"/>
              <a:t> </a:t>
            </a:r>
            <a:r>
              <a:rPr lang="es-ES" dirty="0" err="1"/>
              <a:t>is</a:t>
            </a:r>
            <a:r>
              <a:rPr lang="es-ES" dirty="0"/>
              <a:t> </a:t>
            </a:r>
            <a:r>
              <a:rPr lang="es-ES" dirty="0" err="1"/>
              <a:t>not</a:t>
            </a:r>
            <a:r>
              <a:rPr lang="es-ES" dirty="0"/>
              <a:t> </a:t>
            </a:r>
            <a:r>
              <a:rPr lang="es-ES" dirty="0" err="1"/>
              <a:t>the</a:t>
            </a:r>
            <a:r>
              <a:rPr lang="es-ES" dirty="0"/>
              <a:t> </a:t>
            </a:r>
            <a:r>
              <a:rPr lang="es-ES" dirty="0" err="1"/>
              <a:t>only</a:t>
            </a:r>
            <a:r>
              <a:rPr lang="es-ES" dirty="0"/>
              <a:t> </a:t>
            </a:r>
            <a:r>
              <a:rPr lang="es-ES" dirty="0" err="1"/>
              <a:t>criterion</a:t>
            </a:r>
            <a:r>
              <a:rPr lang="es-ES" dirty="0"/>
              <a:t> of </a:t>
            </a:r>
            <a:r>
              <a:rPr lang="es-ES" dirty="0" err="1"/>
              <a:t>processing</a:t>
            </a:r>
            <a:r>
              <a:rPr lang="es-ES" dirty="0"/>
              <a:t> </a:t>
            </a:r>
            <a:r>
              <a:rPr lang="es-ES" dirty="0" err="1"/>
              <a:t>power</a:t>
            </a:r>
            <a:r>
              <a:rPr lang="es-ES" dirty="0"/>
              <a:t> per </a:t>
            </a:r>
            <a:r>
              <a:rPr lang="es-ES" dirty="0" err="1"/>
              <a:t>dollar</a:t>
            </a:r>
            <a:r>
              <a:rPr lang="es-ES" dirty="0"/>
              <a:t>.</a:t>
            </a:r>
          </a:p>
          <a:p>
            <a:endParaRPr lang="es-ES" dirty="0"/>
          </a:p>
          <a:p>
            <a:r>
              <a:rPr lang="es-ES" dirty="0"/>
              <a:t>As </a:t>
            </a:r>
            <a:r>
              <a:rPr lang="es-ES" dirty="0" err="1"/>
              <a:t>higher</a:t>
            </a:r>
            <a:r>
              <a:rPr lang="es-ES" dirty="0"/>
              <a:t> transistor </a:t>
            </a:r>
            <a:r>
              <a:rPr lang="es-ES" dirty="0" err="1"/>
              <a:t>density</a:t>
            </a:r>
            <a:r>
              <a:rPr lang="es-ES" dirty="0"/>
              <a:t> </a:t>
            </a:r>
            <a:r>
              <a:rPr lang="es-ES" dirty="0" err="1"/>
              <a:t>means</a:t>
            </a:r>
            <a:r>
              <a:rPr lang="es-ES" dirty="0"/>
              <a:t>: </a:t>
            </a:r>
          </a:p>
          <a:p>
            <a:endParaRPr lang="es-ES" dirty="0"/>
          </a:p>
          <a:p>
            <a:pPr marL="285750" indent="-285750">
              <a:buFont typeface="Wingdings" panose="05000000000000000000" pitchFamily="2" charset="2"/>
              <a:buChar char="§"/>
            </a:pPr>
            <a:r>
              <a:rPr lang="es-ES" dirty="0" err="1"/>
              <a:t>Higher</a:t>
            </a:r>
            <a:r>
              <a:rPr lang="es-ES" dirty="0"/>
              <a:t> </a:t>
            </a:r>
            <a:r>
              <a:rPr lang="es-ES" dirty="0" err="1"/>
              <a:t>temperature</a:t>
            </a:r>
            <a:r>
              <a:rPr lang="es-ES" dirty="0"/>
              <a:t> &amp; </a:t>
            </a:r>
            <a:r>
              <a:rPr lang="es-ES" dirty="0" err="1"/>
              <a:t>less</a:t>
            </a:r>
            <a:r>
              <a:rPr lang="es-ES" dirty="0"/>
              <a:t> </a:t>
            </a:r>
            <a:r>
              <a:rPr lang="es-ES" dirty="0" err="1"/>
              <a:t>reliability</a:t>
            </a:r>
            <a:r>
              <a:rPr lang="es-ES" dirty="0"/>
              <a:t>. </a:t>
            </a:r>
            <a:r>
              <a:rPr lang="es-ES" dirty="0">
                <a:sym typeface="Wingdings" panose="05000000000000000000" pitchFamily="2" charset="2"/>
              </a:rPr>
              <a:t> </a:t>
            </a:r>
            <a:r>
              <a:rPr lang="es-ES" dirty="0" err="1">
                <a:sym typeface="Wingdings" panose="05000000000000000000" pitchFamily="2" charset="2"/>
              </a:rPr>
              <a:t>expensive</a:t>
            </a:r>
            <a:r>
              <a:rPr lang="es-ES" dirty="0">
                <a:sym typeface="Wingdings" panose="05000000000000000000" pitchFamily="2" charset="2"/>
              </a:rPr>
              <a:t> chips and </a:t>
            </a:r>
            <a:r>
              <a:rPr lang="es-ES" dirty="0" err="1">
                <a:sym typeface="Wingdings" panose="05000000000000000000" pitchFamily="2" charset="2"/>
              </a:rPr>
              <a:t>cooling</a:t>
            </a:r>
            <a:r>
              <a:rPr lang="es-ES" dirty="0">
                <a:sym typeface="Wingdings" panose="05000000000000000000" pitchFamily="2" charset="2"/>
              </a:rPr>
              <a:t> </a:t>
            </a:r>
            <a:r>
              <a:rPr lang="es-ES" dirty="0" err="1">
                <a:sym typeface="Wingdings" panose="05000000000000000000" pitchFamily="2" charset="2"/>
              </a:rPr>
              <a:t>systems</a:t>
            </a:r>
            <a:endParaRPr lang="es-ES" dirty="0">
              <a:sym typeface="Wingdings" panose="05000000000000000000" pitchFamily="2" charset="2"/>
            </a:endParaRPr>
          </a:p>
          <a:p>
            <a:pPr marL="285750" indent="-285750">
              <a:buFont typeface="Wingdings" panose="05000000000000000000" pitchFamily="2" charset="2"/>
              <a:buChar char="§"/>
            </a:pPr>
            <a:endParaRPr lang="es-ES" dirty="0">
              <a:sym typeface="Wingdings" panose="05000000000000000000" pitchFamily="2" charset="2"/>
            </a:endParaRPr>
          </a:p>
          <a:p>
            <a:pPr marL="285750" indent="-285750">
              <a:buFont typeface="Wingdings" panose="05000000000000000000" pitchFamily="2" charset="2"/>
              <a:buChar char="§"/>
            </a:pPr>
            <a:r>
              <a:rPr lang="es-ES" dirty="0">
                <a:sym typeface="Wingdings" panose="05000000000000000000" pitchFamily="2" charset="2"/>
              </a:rPr>
              <a:t>More </a:t>
            </a:r>
            <a:r>
              <a:rPr lang="es-ES" dirty="0" err="1">
                <a:sym typeface="Wingdings" panose="05000000000000000000" pitchFamily="2" charset="2"/>
              </a:rPr>
              <a:t>power</a:t>
            </a:r>
            <a:r>
              <a:rPr lang="es-ES" dirty="0">
                <a:sym typeface="Wingdings" panose="05000000000000000000" pitchFamily="2" charset="2"/>
              </a:rPr>
              <a:t> </a:t>
            </a:r>
            <a:r>
              <a:rPr lang="es-ES" dirty="0" err="1">
                <a:sym typeface="Wingdings" panose="05000000000000000000" pitchFamily="2" charset="2"/>
              </a:rPr>
              <a:t>consumption</a:t>
            </a:r>
            <a:r>
              <a:rPr lang="es-ES" dirty="0">
                <a:sym typeface="Wingdings" panose="05000000000000000000" pitchFamily="2" charset="2"/>
              </a:rPr>
              <a:t>  </a:t>
            </a:r>
            <a:r>
              <a:rPr lang="es-ES" dirty="0" err="1">
                <a:sym typeface="Wingdings" panose="05000000000000000000" pitchFamily="2" charset="2"/>
              </a:rPr>
              <a:t>increases</a:t>
            </a:r>
            <a:r>
              <a:rPr lang="es-ES" dirty="0">
                <a:sym typeface="Wingdings" panose="05000000000000000000" pitchFamily="2" charset="2"/>
              </a:rPr>
              <a:t> </a:t>
            </a:r>
            <a:r>
              <a:rPr lang="es-ES" dirty="0" err="1">
                <a:sym typeface="Wingdings" panose="05000000000000000000" pitchFamily="2" charset="2"/>
              </a:rPr>
              <a:t>costs</a:t>
            </a:r>
            <a:r>
              <a:rPr lang="es-ES" dirty="0">
                <a:sym typeface="Wingdings" panose="05000000000000000000" pitchFamily="2" charset="2"/>
              </a:rPr>
              <a:t>, </a:t>
            </a:r>
            <a:r>
              <a:rPr lang="es-ES" dirty="0" err="1">
                <a:sym typeface="Wingdings" panose="05000000000000000000" pitchFamily="2" charset="2"/>
              </a:rPr>
              <a:t>sometimes</a:t>
            </a:r>
            <a:r>
              <a:rPr lang="es-ES" dirty="0">
                <a:sym typeface="Wingdings" panose="05000000000000000000" pitchFamily="2" charset="2"/>
              </a:rPr>
              <a:t> </a:t>
            </a:r>
            <a:r>
              <a:rPr lang="es-ES" dirty="0" err="1">
                <a:sym typeface="Wingdings" panose="05000000000000000000" pitchFamily="2" charset="2"/>
              </a:rPr>
              <a:t>we</a:t>
            </a:r>
            <a:r>
              <a:rPr lang="es-ES" dirty="0">
                <a:sym typeface="Wingdings" panose="05000000000000000000" pitchFamily="2" charset="2"/>
              </a:rPr>
              <a:t> </a:t>
            </a:r>
            <a:r>
              <a:rPr lang="es-ES" dirty="0" err="1">
                <a:sym typeface="Wingdings" panose="05000000000000000000" pitchFamily="2" charset="2"/>
              </a:rPr>
              <a:t>need</a:t>
            </a:r>
            <a:r>
              <a:rPr lang="es-ES" dirty="0">
                <a:sym typeface="Wingdings" panose="05000000000000000000" pitchFamily="2" charset="2"/>
              </a:rPr>
              <a:t> </a:t>
            </a:r>
            <a:r>
              <a:rPr lang="es-ES" dirty="0" err="1">
                <a:sym typeface="Wingdings" panose="05000000000000000000" pitchFamily="2" charset="2"/>
              </a:rPr>
              <a:t>low</a:t>
            </a:r>
            <a:r>
              <a:rPr lang="es-ES" dirty="0">
                <a:sym typeface="Wingdings" panose="05000000000000000000" pitchFamily="2" charset="2"/>
              </a:rPr>
              <a:t> </a:t>
            </a:r>
            <a:r>
              <a:rPr lang="es-ES" dirty="0" err="1">
                <a:sym typeface="Wingdings" panose="05000000000000000000" pitchFamily="2" charset="2"/>
              </a:rPr>
              <a:t>energy</a:t>
            </a:r>
            <a:r>
              <a:rPr lang="es-ES" dirty="0">
                <a:sym typeface="Wingdings" panose="05000000000000000000" pitchFamily="2" charset="2"/>
              </a:rPr>
              <a:t> </a:t>
            </a:r>
            <a:r>
              <a:rPr lang="es-ES" dirty="0" err="1">
                <a:sym typeface="Wingdings" panose="05000000000000000000" pitchFamily="2" charset="2"/>
              </a:rPr>
              <a:t>processors</a:t>
            </a:r>
            <a:r>
              <a:rPr lang="es-ES" dirty="0">
                <a:sym typeface="Wingdings" panose="05000000000000000000" pitchFamily="2" charset="2"/>
              </a:rPr>
              <a:t> (</a:t>
            </a:r>
            <a:r>
              <a:rPr lang="es-ES" dirty="0" err="1">
                <a:sym typeface="Wingdings" panose="05000000000000000000" pitchFamily="2" charset="2"/>
              </a:rPr>
              <a:t>IoT</a:t>
            </a:r>
            <a:r>
              <a:rPr lang="es-ES" dirty="0">
                <a:sym typeface="Wingdings" panose="05000000000000000000" pitchFamily="2" charset="2"/>
              </a:rPr>
              <a:t>)</a:t>
            </a:r>
          </a:p>
          <a:p>
            <a:endParaRPr lang="es-ES" dirty="0">
              <a:sym typeface="Wingdings" panose="05000000000000000000" pitchFamily="2" charset="2"/>
            </a:endParaRPr>
          </a:p>
          <a:p>
            <a:endParaRPr lang="es-ES" dirty="0">
              <a:sym typeface="Wingdings" panose="05000000000000000000" pitchFamily="2" charset="2"/>
            </a:endParaRPr>
          </a:p>
          <a:p>
            <a:endParaRPr lang="es-ES" dirty="0">
              <a:sym typeface="Wingdings" panose="05000000000000000000" pitchFamily="2" charset="2"/>
            </a:endParaRPr>
          </a:p>
          <a:p>
            <a:endParaRPr lang="es-ES" dirty="0"/>
          </a:p>
          <a:p>
            <a:endParaRPr lang="es-ES" dirty="0"/>
          </a:p>
          <a:p>
            <a:endParaRPr lang="es-ES" dirty="0"/>
          </a:p>
        </p:txBody>
      </p:sp>
    </p:spTree>
    <p:extLst>
      <p:ext uri="{BB962C8B-B14F-4D97-AF65-F5344CB8AC3E}">
        <p14:creationId xmlns:p14="http://schemas.microsoft.com/office/powerpoint/2010/main" xmlns="" val="52310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555" y="1091026"/>
            <a:ext cx="6051396" cy="2585323"/>
          </a:xfrm>
          <a:prstGeom prst="rect">
            <a:avLst/>
          </a:prstGeom>
        </p:spPr>
        <p:txBody>
          <a:bodyPr wrap="square">
            <a:spAutoFit/>
          </a:bodyPr>
          <a:lstStyle/>
          <a:p>
            <a:pPr>
              <a:lnSpc>
                <a:spcPct val="150000"/>
              </a:lnSpc>
            </a:pPr>
            <a:r>
              <a:rPr lang="es-ES" u="sng" dirty="0" err="1">
                <a:solidFill>
                  <a:srgbClr val="000000"/>
                </a:solidFill>
              </a:rPr>
              <a:t>Parallel</a:t>
            </a:r>
            <a:r>
              <a:rPr lang="es-ES" u="sng" dirty="0">
                <a:solidFill>
                  <a:srgbClr val="000000"/>
                </a:solidFill>
              </a:rPr>
              <a:t> Data </a:t>
            </a:r>
            <a:r>
              <a:rPr lang="es-ES" u="sng" dirty="0" err="1">
                <a:solidFill>
                  <a:srgbClr val="000000"/>
                </a:solidFill>
              </a:rPr>
              <a:t>Processing</a:t>
            </a:r>
            <a:r>
              <a:rPr lang="es-ES" u="sng" dirty="0">
                <a:solidFill>
                  <a:srgbClr val="000000"/>
                </a:solidFill>
              </a:rPr>
              <a:t> Hardware:</a:t>
            </a:r>
            <a:endParaRPr lang="en-US" u="sng" dirty="0">
              <a:solidFill>
                <a:srgbClr val="000000"/>
              </a:solidFill>
            </a:endParaRPr>
          </a:p>
          <a:p>
            <a:pPr marL="342900" indent="-342900">
              <a:lnSpc>
                <a:spcPct val="150000"/>
              </a:lnSpc>
              <a:buFont typeface="Wingdings" panose="05000000000000000000" pitchFamily="2" charset="2"/>
              <a:buChar char="v"/>
            </a:pPr>
            <a:r>
              <a:rPr lang="en-US" dirty="0">
                <a:solidFill>
                  <a:srgbClr val="000000"/>
                </a:solidFill>
              </a:rPr>
              <a:t>Multi-core Processors (CPU)</a:t>
            </a:r>
          </a:p>
          <a:p>
            <a:pPr marL="342900" indent="-342900">
              <a:lnSpc>
                <a:spcPct val="150000"/>
              </a:lnSpc>
              <a:buFont typeface="Wingdings" panose="05000000000000000000" pitchFamily="2" charset="2"/>
              <a:buChar char="v"/>
            </a:pPr>
            <a:r>
              <a:rPr lang="en-US" dirty="0">
                <a:solidFill>
                  <a:srgbClr val="000000"/>
                </a:solidFill>
              </a:rPr>
              <a:t>Symmetric Multiprocessors (CPU)</a:t>
            </a:r>
          </a:p>
          <a:p>
            <a:pPr marL="342900" indent="-342900">
              <a:lnSpc>
                <a:spcPct val="150000"/>
              </a:lnSpc>
              <a:buFont typeface="Wingdings" panose="05000000000000000000" pitchFamily="2" charset="2"/>
              <a:buChar char="v"/>
            </a:pPr>
            <a:r>
              <a:rPr lang="en-US" dirty="0">
                <a:solidFill>
                  <a:srgbClr val="000000"/>
                </a:solidFill>
              </a:rPr>
              <a:t>General Purpose Graphics Processing Unit (GPU)</a:t>
            </a:r>
          </a:p>
          <a:p>
            <a:pPr marL="342900" indent="-342900">
              <a:lnSpc>
                <a:spcPct val="150000"/>
              </a:lnSpc>
              <a:buFont typeface="Wingdings" panose="05000000000000000000" pitchFamily="2" charset="2"/>
              <a:buChar char="v"/>
            </a:pPr>
            <a:r>
              <a:rPr lang="en-US" dirty="0">
                <a:solidFill>
                  <a:srgbClr val="000000"/>
                </a:solidFill>
              </a:rPr>
              <a:t>Field-Programmable Gate Arrays (FPGA)</a:t>
            </a:r>
          </a:p>
          <a:p>
            <a:pPr marL="342900" indent="-342900">
              <a:lnSpc>
                <a:spcPct val="150000"/>
              </a:lnSpc>
              <a:buFont typeface="Wingdings" panose="05000000000000000000" pitchFamily="2" charset="2"/>
              <a:buChar char="v"/>
            </a:pPr>
            <a:r>
              <a:rPr lang="es-ES" dirty="0">
                <a:solidFill>
                  <a:srgbClr val="000000"/>
                </a:solidFill>
              </a:rPr>
              <a:t>Tensor </a:t>
            </a:r>
            <a:r>
              <a:rPr lang="es-ES" dirty="0" err="1">
                <a:solidFill>
                  <a:srgbClr val="000000"/>
                </a:solidFill>
              </a:rPr>
              <a:t>Processing</a:t>
            </a:r>
            <a:r>
              <a:rPr lang="es-ES" dirty="0">
                <a:solidFill>
                  <a:srgbClr val="000000"/>
                </a:solidFill>
              </a:rPr>
              <a:t> </a:t>
            </a:r>
            <a:r>
              <a:rPr lang="es-ES" dirty="0" err="1">
                <a:solidFill>
                  <a:srgbClr val="000000"/>
                </a:solidFill>
              </a:rPr>
              <a:t>Unit</a:t>
            </a:r>
            <a:r>
              <a:rPr lang="es-ES" dirty="0">
                <a:solidFill>
                  <a:srgbClr val="000000"/>
                </a:solidFill>
              </a:rPr>
              <a:t> (TPU/ </a:t>
            </a:r>
            <a:r>
              <a:rPr lang="es-ES" dirty="0" err="1">
                <a:solidFill>
                  <a:srgbClr val="000000"/>
                </a:solidFill>
              </a:rPr>
              <a:t>ASICs</a:t>
            </a:r>
            <a:r>
              <a:rPr lang="es-ES" dirty="0">
                <a:solidFill>
                  <a:srgbClr val="000000"/>
                </a:solidFill>
              </a:rPr>
              <a:t>)</a:t>
            </a:r>
            <a:endParaRPr lang="en-US" dirty="0">
              <a:solidFill>
                <a:srgbClr val="000000"/>
              </a:solidFill>
            </a:endParaRPr>
          </a:p>
        </p:txBody>
      </p:sp>
      <p:sp>
        <p:nvSpPr>
          <p:cNvPr id="5"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Variations</a:t>
            </a:r>
            <a:r>
              <a:rPr lang="es-ES" sz="2180" spc="-1" dirty="0">
                <a:solidFill>
                  <a:srgbClr val="0099CC"/>
                </a:solidFill>
                <a:uFill>
                  <a:solidFill>
                    <a:srgbClr val="FFFFFF"/>
                  </a:solidFill>
                </a:uFill>
                <a:latin typeface="Century Gothic"/>
                <a:ea typeface="MS PGothic"/>
              </a:rPr>
              <a:t> of Hardware </a:t>
            </a:r>
            <a:r>
              <a:rPr lang="es-ES" sz="2180" spc="-1" dirty="0" err="1">
                <a:solidFill>
                  <a:srgbClr val="0099CC"/>
                </a:solidFill>
                <a:uFill>
                  <a:solidFill>
                    <a:srgbClr val="FFFFFF"/>
                  </a:solidFill>
                </a:uFill>
                <a:latin typeface="Century Gothic"/>
                <a:ea typeface="MS PGothic"/>
              </a:rPr>
              <a:t>for</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Parallelism</a:t>
            </a:r>
            <a:endParaRPr lang="en-US" sz="1800" b="0" strike="noStrike" spc="-1" dirty="0">
              <a:solidFill>
                <a:srgbClr val="000000"/>
              </a:solidFill>
              <a:uFill>
                <a:solidFill>
                  <a:srgbClr val="FFFFFF"/>
                </a:solidFill>
              </a:uFill>
              <a:latin typeface="Arial"/>
            </a:endParaRPr>
          </a:p>
        </p:txBody>
      </p:sp>
      <p:sp>
        <p:nvSpPr>
          <p:cNvPr id="6" name="Rectangle 5"/>
          <p:cNvSpPr/>
          <p:nvPr/>
        </p:nvSpPr>
        <p:spPr>
          <a:xfrm>
            <a:off x="6493726" y="1091026"/>
            <a:ext cx="5597913" cy="2585323"/>
          </a:xfrm>
          <a:prstGeom prst="rect">
            <a:avLst/>
          </a:prstGeom>
        </p:spPr>
        <p:txBody>
          <a:bodyPr wrap="square">
            <a:spAutoFit/>
          </a:bodyPr>
          <a:lstStyle/>
          <a:p>
            <a:pPr>
              <a:lnSpc>
                <a:spcPct val="150000"/>
              </a:lnSpc>
            </a:pPr>
            <a:r>
              <a:rPr lang="es-ES" u="sng" dirty="0">
                <a:solidFill>
                  <a:srgbClr val="000000"/>
                </a:solidFill>
              </a:rPr>
              <a:t>Storage Hardware </a:t>
            </a:r>
            <a:r>
              <a:rPr lang="es-ES" u="sng" dirty="0" err="1">
                <a:solidFill>
                  <a:srgbClr val="000000"/>
                </a:solidFill>
              </a:rPr>
              <a:t>for</a:t>
            </a:r>
            <a:r>
              <a:rPr lang="es-ES" u="sng" dirty="0">
                <a:solidFill>
                  <a:srgbClr val="000000"/>
                </a:solidFill>
              </a:rPr>
              <a:t> Data </a:t>
            </a:r>
            <a:r>
              <a:rPr lang="es-ES" u="sng" dirty="0" err="1">
                <a:solidFill>
                  <a:srgbClr val="000000"/>
                </a:solidFill>
              </a:rPr>
              <a:t>Parallelism</a:t>
            </a:r>
            <a:r>
              <a:rPr lang="es-ES" u="sng" dirty="0">
                <a:solidFill>
                  <a:srgbClr val="000000"/>
                </a:solidFill>
              </a:rPr>
              <a:t>:</a:t>
            </a:r>
            <a:endParaRPr lang="en-US" u="sng" dirty="0">
              <a:solidFill>
                <a:srgbClr val="000000"/>
              </a:solidFill>
            </a:endParaRPr>
          </a:p>
          <a:p>
            <a:pPr marL="342900" indent="-342900">
              <a:lnSpc>
                <a:spcPct val="150000"/>
              </a:lnSpc>
              <a:buFont typeface="Wingdings" panose="05000000000000000000" pitchFamily="2" charset="2"/>
              <a:buChar char="v"/>
            </a:pPr>
            <a:r>
              <a:rPr lang="es-ES" dirty="0" err="1">
                <a:solidFill>
                  <a:srgbClr val="000000"/>
                </a:solidFill>
              </a:rPr>
              <a:t>Random</a:t>
            </a:r>
            <a:r>
              <a:rPr lang="es-ES" dirty="0">
                <a:solidFill>
                  <a:srgbClr val="000000"/>
                </a:solidFill>
              </a:rPr>
              <a:t> Access </a:t>
            </a:r>
            <a:r>
              <a:rPr lang="es-ES" dirty="0" err="1">
                <a:solidFill>
                  <a:srgbClr val="000000"/>
                </a:solidFill>
              </a:rPr>
              <a:t>Memory</a:t>
            </a:r>
            <a:endParaRPr lang="en-US" dirty="0">
              <a:solidFill>
                <a:srgbClr val="000000"/>
              </a:solidFill>
            </a:endParaRPr>
          </a:p>
          <a:p>
            <a:pPr marL="342900" indent="-342900">
              <a:lnSpc>
                <a:spcPct val="150000"/>
              </a:lnSpc>
              <a:buFont typeface="Wingdings" panose="05000000000000000000" pitchFamily="2" charset="2"/>
              <a:buChar char="v"/>
            </a:pPr>
            <a:r>
              <a:rPr lang="en-US" dirty="0">
                <a:solidFill>
                  <a:srgbClr val="000000"/>
                </a:solidFill>
              </a:rPr>
              <a:t>SSD Disks</a:t>
            </a:r>
          </a:p>
          <a:p>
            <a:pPr marL="342900" indent="-342900">
              <a:lnSpc>
                <a:spcPct val="150000"/>
              </a:lnSpc>
              <a:buFont typeface="Wingdings" panose="05000000000000000000" pitchFamily="2" charset="2"/>
              <a:buChar char="v"/>
            </a:pPr>
            <a:r>
              <a:rPr lang="en-US" dirty="0">
                <a:solidFill>
                  <a:srgbClr val="000000"/>
                </a:solidFill>
              </a:rPr>
              <a:t>SATA Disks</a:t>
            </a:r>
          </a:p>
          <a:p>
            <a:pPr marL="342900" indent="-342900">
              <a:lnSpc>
                <a:spcPct val="150000"/>
              </a:lnSpc>
              <a:buFont typeface="Wingdings" panose="05000000000000000000" pitchFamily="2" charset="2"/>
              <a:buChar char="v"/>
            </a:pPr>
            <a:r>
              <a:rPr lang="es-ES" dirty="0">
                <a:solidFill>
                  <a:srgbClr val="000000"/>
                </a:solidFill>
              </a:rPr>
              <a:t>Network </a:t>
            </a:r>
            <a:r>
              <a:rPr lang="es-ES" dirty="0" err="1">
                <a:solidFill>
                  <a:srgbClr val="000000"/>
                </a:solidFill>
              </a:rPr>
              <a:t>Attached</a:t>
            </a:r>
            <a:r>
              <a:rPr lang="es-ES" dirty="0">
                <a:solidFill>
                  <a:srgbClr val="000000"/>
                </a:solidFill>
              </a:rPr>
              <a:t> Storage</a:t>
            </a:r>
          </a:p>
          <a:p>
            <a:pPr marL="342900" indent="-342900">
              <a:lnSpc>
                <a:spcPct val="150000"/>
              </a:lnSpc>
              <a:buFont typeface="Wingdings" panose="05000000000000000000" pitchFamily="2" charset="2"/>
              <a:buChar char="v"/>
            </a:pPr>
            <a:r>
              <a:rPr lang="es-ES" dirty="0">
                <a:solidFill>
                  <a:srgbClr val="000000"/>
                </a:solidFill>
              </a:rPr>
              <a:t>Storage </a:t>
            </a:r>
            <a:r>
              <a:rPr lang="es-ES" dirty="0" err="1">
                <a:solidFill>
                  <a:srgbClr val="000000"/>
                </a:solidFill>
              </a:rPr>
              <a:t>Area</a:t>
            </a:r>
            <a:r>
              <a:rPr lang="es-ES" dirty="0">
                <a:solidFill>
                  <a:srgbClr val="000000"/>
                </a:solidFill>
              </a:rPr>
              <a:t> Network</a:t>
            </a:r>
            <a:endParaRPr lang="en-US" dirty="0"/>
          </a:p>
        </p:txBody>
      </p:sp>
      <p:sp>
        <p:nvSpPr>
          <p:cNvPr id="2" name="Rectangle 1"/>
          <p:cNvSpPr/>
          <p:nvPr/>
        </p:nvSpPr>
        <p:spPr>
          <a:xfrm>
            <a:off x="3212532" y="3991665"/>
            <a:ext cx="6562387" cy="507831"/>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dirty="0">
                <a:solidFill>
                  <a:srgbClr val="000000"/>
                </a:solidFill>
              </a:rPr>
              <a:t>Computer Clusters with many hosts/nodes</a:t>
            </a:r>
            <a:endParaRPr lang="en-US" dirty="0"/>
          </a:p>
        </p:txBody>
      </p:sp>
    </p:spTree>
    <p:extLst>
      <p:ext uri="{BB962C8B-B14F-4D97-AF65-F5344CB8AC3E}">
        <p14:creationId xmlns:p14="http://schemas.microsoft.com/office/powerpoint/2010/main" xmlns="" val="195410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thumb/e/ea/AmdahlsLaw.svg/640px-AmdahlsLaw.sv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9880" y="920400"/>
            <a:ext cx="7057734" cy="551385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endParaRPr lang="en-US" sz="1800" b="0" strike="noStrike" spc="-1" dirty="0">
              <a:solidFill>
                <a:srgbClr val="000000"/>
              </a:solidFill>
              <a:uFill>
                <a:solidFill>
                  <a:srgbClr val="FFFFFF"/>
                </a:solidFill>
              </a:uFill>
              <a:latin typeface="Arial"/>
            </a:endParaRPr>
          </a:p>
        </p:txBody>
      </p:sp>
      <p:sp>
        <p:nvSpPr>
          <p:cNvPr id="7" name="TextShape 1"/>
          <p:cNvSpPr txBox="1"/>
          <p:nvPr/>
        </p:nvSpPr>
        <p:spPr>
          <a:xfrm>
            <a:off x="362280" y="302880"/>
            <a:ext cx="10971720" cy="465120"/>
          </a:xfrm>
          <a:prstGeom prst="rect">
            <a:avLst/>
          </a:prstGeom>
          <a:noFill/>
          <a:ln>
            <a:noFill/>
          </a:ln>
        </p:spPr>
        <p:txBody>
          <a:bodyPr lIns="0" tIns="0" rIns="0" bIns="0" anchor="ctr"/>
          <a:lstStyle/>
          <a:p>
            <a:r>
              <a:rPr lang="es-ES" sz="2180" spc="-1" dirty="0" err="1">
                <a:solidFill>
                  <a:srgbClr val="0099CC"/>
                </a:solidFill>
                <a:uFill>
                  <a:solidFill>
                    <a:srgbClr val="FFFFFF"/>
                  </a:solidFill>
                </a:uFill>
                <a:latin typeface="Century Gothic"/>
                <a:ea typeface="MS PGothic"/>
              </a:rPr>
              <a:t>Amdahl’s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Law</a:t>
            </a:r>
            <a:endParaRPr lang="en-US" sz="2180" spc="-1" dirty="0">
              <a:solidFill>
                <a:srgbClr val="0099CC"/>
              </a:solidFill>
              <a:uFill>
                <a:solidFill>
                  <a:srgbClr val="FFFFFF"/>
                </a:solidFill>
              </a:uFill>
              <a:latin typeface="Century Gothic"/>
              <a:ea typeface="MS PGothic"/>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4" cstate="print"/>
          <a:stretch>
            <a:fillRect/>
          </a:stretch>
        </p:blipFill>
        <p:spPr>
          <a:xfrm>
            <a:off x="7358526" y="768000"/>
            <a:ext cx="4141672" cy="1261250"/>
          </a:xfrm>
          <a:prstGeom prst="rect">
            <a:avLst/>
          </a:prstGeom>
        </p:spPr>
      </p:pic>
      <p:sp>
        <p:nvSpPr>
          <p:cNvPr id="6" name="Right Brace 5"/>
          <p:cNvSpPr/>
          <p:nvPr/>
        </p:nvSpPr>
        <p:spPr>
          <a:xfrm rot="16200000">
            <a:off x="8048385" y="47809"/>
            <a:ext cx="340206" cy="1404976"/>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8" name="Rectangle 7"/>
          <p:cNvSpPr/>
          <p:nvPr/>
        </p:nvSpPr>
        <p:spPr>
          <a:xfrm>
            <a:off x="6560634" y="0"/>
            <a:ext cx="6096000" cy="646331"/>
          </a:xfrm>
          <a:prstGeom prst="rect">
            <a:avLst/>
          </a:prstGeom>
        </p:spPr>
        <p:txBody>
          <a:bodyPr>
            <a:spAutoFit/>
          </a:bodyPr>
          <a:lstStyle/>
          <a:p>
            <a:r>
              <a:rPr lang="en-US" dirty="0">
                <a:solidFill>
                  <a:srgbClr val="222222"/>
                </a:solidFill>
                <a:latin typeface="Arial" panose="020B0604020202020204" pitchFamily="34" charset="0"/>
              </a:rPr>
              <a:t>The “</a:t>
            </a:r>
            <a:r>
              <a:rPr lang="en-US" dirty="0">
                <a:solidFill>
                  <a:srgbClr val="0070C0"/>
                </a:solidFill>
                <a:latin typeface="Arial" panose="020B0604020202020204" pitchFamily="34" charset="0"/>
              </a:rPr>
              <a:t>theoretical speedup</a:t>
            </a:r>
            <a:r>
              <a:rPr lang="en-US" dirty="0">
                <a:solidFill>
                  <a:srgbClr val="222222"/>
                </a:solidFill>
                <a:latin typeface="Arial" panose="020B0604020202020204" pitchFamily="34" charset="0"/>
              </a:rPr>
              <a:t>” of the </a:t>
            </a:r>
          </a:p>
          <a:p>
            <a:r>
              <a:rPr lang="en-US" dirty="0">
                <a:solidFill>
                  <a:srgbClr val="222222"/>
                </a:solidFill>
                <a:latin typeface="Arial" panose="020B0604020202020204" pitchFamily="34" charset="0"/>
              </a:rPr>
              <a:t>execution of the whole task</a:t>
            </a:r>
          </a:p>
        </p:txBody>
      </p:sp>
      <p:pic>
        <p:nvPicPr>
          <p:cNvPr id="9" name="Picture 8"/>
          <p:cNvPicPr>
            <a:picLocks noChangeAspect="1"/>
          </p:cNvPicPr>
          <p:nvPr/>
        </p:nvPicPr>
        <p:blipFill>
          <a:blip r:embed="rId5" cstate="print"/>
          <a:stretch>
            <a:fillRect/>
          </a:stretch>
        </p:blipFill>
        <p:spPr>
          <a:xfrm>
            <a:off x="7280804" y="2189356"/>
            <a:ext cx="4297116" cy="2180388"/>
          </a:xfrm>
          <a:prstGeom prst="rect">
            <a:avLst/>
          </a:prstGeom>
        </p:spPr>
      </p:pic>
      <p:sp>
        <p:nvSpPr>
          <p:cNvPr id="10" name="Rounded Rectangle 9"/>
          <p:cNvSpPr/>
          <p:nvPr/>
        </p:nvSpPr>
        <p:spPr>
          <a:xfrm>
            <a:off x="9429362" y="1398625"/>
            <a:ext cx="1231204" cy="485931"/>
          </a:xfrm>
          <a:prstGeom prst="roundRect">
            <a:avLst/>
          </a:prstGeom>
          <a:noFill/>
          <a:ln w="317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ounded Rectangle 12"/>
          <p:cNvSpPr/>
          <p:nvPr/>
        </p:nvSpPr>
        <p:spPr>
          <a:xfrm>
            <a:off x="9487194" y="2750561"/>
            <a:ext cx="1231204" cy="485931"/>
          </a:xfrm>
          <a:prstGeom prst="roundRect">
            <a:avLst/>
          </a:prstGeom>
          <a:noFill/>
          <a:ln w="317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ounded Rectangle 13"/>
          <p:cNvSpPr/>
          <p:nvPr/>
        </p:nvSpPr>
        <p:spPr>
          <a:xfrm>
            <a:off x="10102796" y="3848699"/>
            <a:ext cx="1231204" cy="485931"/>
          </a:xfrm>
          <a:prstGeom prst="roundRect">
            <a:avLst/>
          </a:prstGeom>
          <a:noFill/>
          <a:ln w="317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TextBox 10"/>
          <p:cNvSpPr txBox="1"/>
          <p:nvPr/>
        </p:nvSpPr>
        <p:spPr>
          <a:xfrm>
            <a:off x="7499457" y="4524836"/>
            <a:ext cx="3975474" cy="1754326"/>
          </a:xfrm>
          <a:prstGeom prst="rect">
            <a:avLst/>
          </a:prstGeom>
          <a:noFill/>
        </p:spPr>
        <p:txBody>
          <a:bodyPr wrap="square" rtlCol="0">
            <a:spAutoFit/>
          </a:bodyPr>
          <a:lstStyle/>
          <a:p>
            <a:pPr>
              <a:lnSpc>
                <a:spcPct val="150000"/>
              </a:lnSpc>
            </a:pPr>
            <a:r>
              <a:rPr lang="en-US" dirty="0">
                <a:solidFill>
                  <a:schemeClr val="accent6">
                    <a:lumMod val="75000"/>
                  </a:schemeClr>
                </a:solidFill>
              </a:rPr>
              <a:t>The theoretical speedup by parallelism is always limited by the part of the task that cannot benefit from the improvement !</a:t>
            </a:r>
          </a:p>
        </p:txBody>
      </p:sp>
      <p:sp>
        <p:nvSpPr>
          <p:cNvPr id="2" name="TextBox 1"/>
          <p:cNvSpPr txBox="1"/>
          <p:nvPr/>
        </p:nvSpPr>
        <p:spPr>
          <a:xfrm>
            <a:off x="2555032" y="6434254"/>
            <a:ext cx="4799712" cy="584775"/>
          </a:xfrm>
          <a:prstGeom prst="rect">
            <a:avLst/>
          </a:prstGeom>
          <a:noFill/>
        </p:spPr>
        <p:txBody>
          <a:bodyPr wrap="none" rtlCol="0">
            <a:spAutoFit/>
          </a:bodyPr>
          <a:lstStyle/>
          <a:p>
            <a:r>
              <a:rPr lang="es-ES" sz="1600" dirty="0" err="1"/>
              <a:t>Ref</a:t>
            </a:r>
            <a:r>
              <a:rPr lang="es-ES" sz="1600" dirty="0"/>
              <a:t>: </a:t>
            </a:r>
            <a:r>
              <a:rPr lang="en-US" sz="1600" dirty="0">
                <a:hlinkClick r:id="rId6"/>
              </a:rPr>
              <a:t>https://en.wikipedia.org/wiki/Amdahl%27s_law</a:t>
            </a:r>
            <a:endParaRPr lang="en-US" sz="1600" dirty="0"/>
          </a:p>
          <a:p>
            <a:endParaRPr lang="en-US" sz="1600" dirty="0"/>
          </a:p>
        </p:txBody>
      </p:sp>
    </p:spTree>
    <p:extLst>
      <p:ext uri="{BB962C8B-B14F-4D97-AF65-F5344CB8AC3E}">
        <p14:creationId xmlns:p14="http://schemas.microsoft.com/office/powerpoint/2010/main" xmlns="" val="413447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1354016" y="833232"/>
            <a:ext cx="9492762" cy="5676877"/>
          </a:xfrm>
          <a:prstGeom prst="rect">
            <a:avLst/>
          </a:prstGeom>
        </p:spPr>
      </p:pic>
      <p:sp>
        <p:nvSpPr>
          <p:cNvPr id="7" name="TextShape 1"/>
          <p:cNvSpPr txBox="1"/>
          <p:nvPr/>
        </p:nvSpPr>
        <p:spPr>
          <a:xfrm>
            <a:off x="362280" y="302880"/>
            <a:ext cx="10971720" cy="465120"/>
          </a:xfrm>
          <a:prstGeom prst="rect">
            <a:avLst/>
          </a:prstGeom>
          <a:noFill/>
          <a:ln>
            <a:noFill/>
          </a:ln>
        </p:spPr>
        <p:txBody>
          <a:bodyPr lIns="0" tIns="0" rIns="0" bIns="0" anchor="ctr"/>
          <a:lstStyle/>
          <a:p>
            <a:r>
              <a:rPr lang="es-ES" sz="2180" spc="-1" dirty="0" err="1">
                <a:solidFill>
                  <a:srgbClr val="0099CC"/>
                </a:solidFill>
                <a:uFill>
                  <a:solidFill>
                    <a:srgbClr val="FFFFFF"/>
                  </a:solidFill>
                </a:uFill>
                <a:latin typeface="Century Gothic"/>
                <a:ea typeface="MS PGothic"/>
              </a:rPr>
              <a:t>Gunther’s</a:t>
            </a:r>
            <a:r>
              <a:rPr lang="es-ES" sz="2180" spc="-1" dirty="0">
                <a:solidFill>
                  <a:srgbClr val="0099CC"/>
                </a:solidFill>
                <a:uFill>
                  <a:solidFill>
                    <a:srgbClr val="FFFFFF"/>
                  </a:solidFill>
                </a:uFill>
                <a:latin typeface="Century Gothic"/>
                <a:ea typeface="MS PGothic"/>
              </a:rPr>
              <a:t> Universal </a:t>
            </a:r>
            <a:r>
              <a:rPr lang="es-ES" sz="2180" spc="-1" dirty="0" err="1">
                <a:solidFill>
                  <a:srgbClr val="0099CC"/>
                </a:solidFill>
                <a:uFill>
                  <a:solidFill>
                    <a:srgbClr val="FFFFFF"/>
                  </a:solidFill>
                </a:uFill>
                <a:latin typeface="Century Gothic"/>
                <a:ea typeface="MS PGothic"/>
              </a:rPr>
              <a:t>Scalability</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Law</a:t>
            </a:r>
            <a:endParaRPr lang="en-US" sz="2180" spc="-1" dirty="0">
              <a:solidFill>
                <a:srgbClr val="0099CC"/>
              </a:solidFill>
              <a:uFill>
                <a:solidFill>
                  <a:srgbClr val="FFFFFF"/>
                </a:solidFill>
              </a:uFill>
              <a:latin typeface="Century Gothic"/>
              <a:ea typeface="MS PGothic"/>
            </a:endParaRPr>
          </a:p>
          <a:p>
            <a:pPr>
              <a:lnSpc>
                <a:spcPct val="100000"/>
              </a:lnSpc>
            </a:pP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xmlns="" val="2683407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endParaRPr lang="en-US" sz="1800" b="0" strike="noStrike" spc="-1" dirty="0">
              <a:solidFill>
                <a:srgbClr val="000000"/>
              </a:solidFill>
              <a:uFill>
                <a:solidFill>
                  <a:srgbClr val="FFFFFF"/>
                </a:solidFill>
              </a:uFill>
              <a:latin typeface="Arial"/>
            </a:endParaRPr>
          </a:p>
        </p:txBody>
      </p:sp>
      <p:sp>
        <p:nvSpPr>
          <p:cNvPr id="7" name="TextShape 1"/>
          <p:cNvSpPr txBox="1"/>
          <p:nvPr/>
        </p:nvSpPr>
        <p:spPr>
          <a:xfrm>
            <a:off x="362280" y="302880"/>
            <a:ext cx="10971720" cy="465120"/>
          </a:xfrm>
          <a:prstGeom prst="rect">
            <a:avLst/>
          </a:prstGeom>
          <a:noFill/>
          <a:ln>
            <a:noFill/>
          </a:ln>
        </p:spPr>
        <p:txBody>
          <a:bodyPr lIns="0" tIns="0" rIns="0" bIns="0" anchor="ctr"/>
          <a:lstStyle/>
          <a:p>
            <a:r>
              <a:rPr lang="es-ES" sz="2180" spc="-1" dirty="0" err="1">
                <a:solidFill>
                  <a:srgbClr val="0099CC"/>
                </a:solidFill>
                <a:uFill>
                  <a:solidFill>
                    <a:srgbClr val="FFFFFF"/>
                  </a:solidFill>
                </a:uFill>
                <a:latin typeface="Century Gothic"/>
                <a:ea typeface="MS PGothic"/>
              </a:rPr>
              <a:t>Women</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have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always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pioneered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Computer</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Science</a:t>
            </a:r>
            <a:r>
              <a:rPr lang="es-ES" sz="2180" spc="-1" dirty="0">
                <a:solidFill>
                  <a:srgbClr val="0099CC"/>
                </a:solidFill>
                <a:uFill>
                  <a:solidFill>
                    <a:srgbClr val="FFFFFF"/>
                  </a:solidFill>
                </a:uFill>
                <a:latin typeface="Century Gothic"/>
                <a:ea typeface="MS PGothic"/>
              </a:rPr>
              <a:t>!</a:t>
            </a:r>
            <a:endParaRPr lang="en-US" sz="2180" spc="-1" dirty="0">
              <a:solidFill>
                <a:srgbClr val="0099CC"/>
              </a:solidFill>
              <a:uFill>
                <a:solidFill>
                  <a:srgbClr val="FFFFFF"/>
                </a:solidFill>
              </a:uFill>
              <a:latin typeface="Century Gothic"/>
              <a:ea typeface="MS PGothic"/>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2" name="Concurrency vs Data-Task Parallelism">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775444" y="615600"/>
            <a:ext cx="8636247" cy="5757498"/>
          </a:xfrm>
          <a:prstGeom prst="rect">
            <a:avLst/>
          </a:prstGeom>
        </p:spPr>
      </p:pic>
    </p:spTree>
    <p:extLst>
      <p:ext uri="{BB962C8B-B14F-4D97-AF65-F5344CB8AC3E}">
        <p14:creationId xmlns:p14="http://schemas.microsoft.com/office/powerpoint/2010/main" xmlns="" val="25627131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70" y="877680"/>
            <a:ext cx="3598127" cy="1754326"/>
          </a:xfrm>
          <a:prstGeom prst="rect">
            <a:avLst/>
          </a:prstGeom>
        </p:spPr>
        <p:txBody>
          <a:bodyPr wrap="square">
            <a:spAutoFit/>
          </a:bodyPr>
          <a:lstStyle/>
          <a:p>
            <a:r>
              <a:rPr lang="es-ES" u="sng" dirty="0" err="1"/>
              <a:t>Task</a:t>
            </a:r>
            <a:r>
              <a:rPr lang="es-ES" u="sng" dirty="0"/>
              <a:t> </a:t>
            </a:r>
            <a:r>
              <a:rPr lang="es-ES" u="sng" dirty="0" err="1"/>
              <a:t>Parallelism</a:t>
            </a:r>
            <a:r>
              <a:rPr lang="es-ES" u="sng" dirty="0"/>
              <a:t>:</a:t>
            </a:r>
            <a:endParaRPr lang="en-US" u="sng" dirty="0"/>
          </a:p>
          <a:p>
            <a:endParaRPr lang="en-US" i="1" dirty="0"/>
          </a:p>
          <a:p>
            <a:r>
              <a:rPr lang="en-US" i="1" dirty="0"/>
              <a:t>A form of parallelization that distributes </a:t>
            </a:r>
            <a:r>
              <a:rPr lang="en-US" i="1" u="sng" dirty="0"/>
              <a:t>different independent tasks </a:t>
            </a:r>
            <a:r>
              <a:rPr lang="en-US" b="1" dirty="0"/>
              <a:t>on the same data </a:t>
            </a:r>
            <a:r>
              <a:rPr lang="en-US" i="1" dirty="0"/>
              <a:t>across computing nodes/hosts.</a:t>
            </a:r>
            <a:endParaRPr lang="en-US" dirty="0"/>
          </a:p>
        </p:txBody>
      </p:sp>
      <p:sp>
        <p:nvSpPr>
          <p:cNvPr id="5" name="Rectangle 4"/>
          <p:cNvSpPr/>
          <p:nvPr/>
        </p:nvSpPr>
        <p:spPr>
          <a:xfrm>
            <a:off x="4206832" y="754144"/>
            <a:ext cx="3553522" cy="2585323"/>
          </a:xfrm>
          <a:prstGeom prst="rect">
            <a:avLst/>
          </a:prstGeom>
        </p:spPr>
        <p:txBody>
          <a:bodyPr wrap="square">
            <a:spAutoFit/>
          </a:bodyPr>
          <a:lstStyle/>
          <a:p>
            <a:r>
              <a:rPr lang="en-US" u="sng" dirty="0"/>
              <a:t>Data Parallelism:</a:t>
            </a:r>
          </a:p>
          <a:p>
            <a:endParaRPr lang="en-US" i="1" dirty="0"/>
          </a:p>
          <a:p>
            <a:r>
              <a:rPr lang="en-US" i="1" dirty="0"/>
              <a:t>A form of parallelization that distributes </a:t>
            </a:r>
            <a:r>
              <a:rPr lang="en-US" i="1" u="sng" dirty="0"/>
              <a:t>data</a:t>
            </a:r>
            <a:r>
              <a:rPr lang="en-US" i="1" dirty="0"/>
              <a:t> across computing nodes/hosts &amp; executes</a:t>
            </a:r>
            <a:r>
              <a:rPr lang="en-US" i="1" u="sng" dirty="0"/>
              <a:t> the same task </a:t>
            </a:r>
            <a:r>
              <a:rPr lang="en-US" i="1" dirty="0"/>
              <a:t>via independent invocations</a:t>
            </a:r>
          </a:p>
          <a:p>
            <a:r>
              <a:rPr lang="es-ES" i="1" dirty="0" err="1"/>
              <a:t>over</a:t>
            </a:r>
            <a:r>
              <a:rPr lang="es-ES" i="1" dirty="0"/>
              <a:t> </a:t>
            </a:r>
            <a:r>
              <a:rPr lang="es-ES" i="1" dirty="0" err="1"/>
              <a:t>subsets</a:t>
            </a:r>
            <a:r>
              <a:rPr lang="es-ES" i="1" dirty="0"/>
              <a:t>/blocks of </a:t>
            </a:r>
            <a:r>
              <a:rPr lang="es-ES" i="1" dirty="0" err="1"/>
              <a:t>distributed</a:t>
            </a:r>
            <a:r>
              <a:rPr lang="es-ES" i="1" dirty="0"/>
              <a:t> data.</a:t>
            </a:r>
            <a:endParaRPr lang="en-US" dirty="0"/>
          </a:p>
        </p:txBody>
      </p:sp>
      <p:sp>
        <p:nvSpPr>
          <p:cNvPr id="7"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Types</a:t>
            </a:r>
            <a:r>
              <a:rPr lang="es-ES" sz="2180" spc="-1" dirty="0">
                <a:solidFill>
                  <a:srgbClr val="0099CC"/>
                </a:solidFill>
                <a:uFill>
                  <a:solidFill>
                    <a:srgbClr val="FFFFFF"/>
                  </a:solidFill>
                </a:uFill>
                <a:latin typeface="Century Gothic"/>
                <a:ea typeface="MS PGothic"/>
              </a:rPr>
              <a:t> of </a:t>
            </a:r>
            <a:r>
              <a:rPr lang="es-ES" sz="2180" spc="-1" dirty="0" err="1">
                <a:solidFill>
                  <a:srgbClr val="0099CC"/>
                </a:solidFill>
                <a:uFill>
                  <a:solidFill>
                    <a:srgbClr val="FFFFFF"/>
                  </a:solidFill>
                </a:uFill>
                <a:latin typeface="Century Gothic"/>
                <a:ea typeface="MS PGothic"/>
              </a:rPr>
              <a:t>Parallelism</a:t>
            </a:r>
            <a:endParaRPr lang="en-US" sz="1800" b="0" strike="noStrike" spc="-1" dirty="0">
              <a:solidFill>
                <a:srgbClr val="000000"/>
              </a:solidFill>
              <a:uFill>
                <a:solidFill>
                  <a:srgbClr val="FFFFFF"/>
                </a:solidFill>
              </a:uFill>
              <a:latin typeface="Arial"/>
            </a:endParaRPr>
          </a:p>
        </p:txBody>
      </p:sp>
      <p:sp>
        <p:nvSpPr>
          <p:cNvPr id="6" name="Rectangle 5"/>
          <p:cNvSpPr/>
          <p:nvPr/>
        </p:nvSpPr>
        <p:spPr>
          <a:xfrm>
            <a:off x="7835589" y="754144"/>
            <a:ext cx="3553522" cy="1754326"/>
          </a:xfrm>
          <a:prstGeom prst="rect">
            <a:avLst/>
          </a:prstGeom>
        </p:spPr>
        <p:txBody>
          <a:bodyPr wrap="square">
            <a:spAutoFit/>
          </a:bodyPr>
          <a:lstStyle/>
          <a:p>
            <a:r>
              <a:rPr lang="en-US" u="sng" dirty="0"/>
              <a:t>Hybrid Data &amp; Task Parallelism:</a:t>
            </a:r>
          </a:p>
          <a:p>
            <a:endParaRPr lang="en-US" i="1" dirty="0"/>
          </a:p>
          <a:p>
            <a:r>
              <a:rPr lang="en-US" i="1" dirty="0"/>
              <a:t>A form of parallelization where</a:t>
            </a:r>
          </a:p>
          <a:p>
            <a:r>
              <a:rPr lang="es-ES" i="1" dirty="0"/>
              <a:t>a </a:t>
            </a:r>
            <a:r>
              <a:rPr lang="es-ES" i="1" u="sng" dirty="0" err="1"/>
              <a:t>parallel</a:t>
            </a:r>
            <a:r>
              <a:rPr lang="es-ES" i="1" u="sng" dirty="0"/>
              <a:t> pipeline of </a:t>
            </a:r>
            <a:r>
              <a:rPr lang="es-ES" i="1" u="sng" dirty="0" err="1"/>
              <a:t>tasks</a:t>
            </a:r>
            <a:r>
              <a:rPr lang="es-ES" i="1" u="sng" dirty="0"/>
              <a:t> </a:t>
            </a:r>
            <a:r>
              <a:rPr lang="es-ES" i="1" dirty="0" err="1"/>
              <a:t>execute</a:t>
            </a:r>
            <a:r>
              <a:rPr lang="es-ES" i="1" dirty="0"/>
              <a:t> </a:t>
            </a:r>
            <a:r>
              <a:rPr lang="es-ES" i="1" dirty="0" err="1"/>
              <a:t>over</a:t>
            </a:r>
            <a:r>
              <a:rPr lang="es-ES" i="1" dirty="0"/>
              <a:t> </a:t>
            </a:r>
            <a:r>
              <a:rPr lang="es-ES" i="1" dirty="0" err="1"/>
              <a:t>the</a:t>
            </a:r>
            <a:r>
              <a:rPr lang="es-ES" i="1" dirty="0"/>
              <a:t> </a:t>
            </a:r>
            <a:r>
              <a:rPr lang="es-ES" b="1" i="1" dirty="0" err="1"/>
              <a:t>same</a:t>
            </a:r>
            <a:r>
              <a:rPr lang="es-ES" b="1" i="1" dirty="0"/>
              <a:t> </a:t>
            </a:r>
            <a:r>
              <a:rPr lang="es-ES" b="1" i="1" dirty="0" err="1"/>
              <a:t>subsets</a:t>
            </a:r>
            <a:r>
              <a:rPr lang="es-ES" b="1" i="1" dirty="0"/>
              <a:t> of </a:t>
            </a:r>
            <a:r>
              <a:rPr lang="es-ES" b="1" i="1" dirty="0" err="1"/>
              <a:t>distributed</a:t>
            </a:r>
            <a:r>
              <a:rPr lang="es-ES" b="1" i="1" dirty="0"/>
              <a:t> data</a:t>
            </a:r>
            <a:r>
              <a:rPr lang="es-ES" i="1" dirty="0"/>
              <a:t>. </a:t>
            </a:r>
            <a:endParaRPr lang="en-US" dirty="0"/>
          </a:p>
        </p:txBody>
      </p:sp>
      <p:sp>
        <p:nvSpPr>
          <p:cNvPr id="2" name="Rectangle 1"/>
          <p:cNvSpPr/>
          <p:nvPr/>
        </p:nvSpPr>
        <p:spPr>
          <a:xfrm>
            <a:off x="4017339" y="3367234"/>
            <a:ext cx="3467616" cy="646331"/>
          </a:xfrm>
          <a:prstGeom prst="rect">
            <a:avLst/>
          </a:prstGeom>
        </p:spPr>
        <p:txBody>
          <a:bodyPr wrap="none">
            <a:spAutoFit/>
          </a:bodyPr>
          <a:lstStyle/>
          <a:p>
            <a:r>
              <a:rPr lang="en-US" dirty="0"/>
              <a:t>Example: convert all characters </a:t>
            </a:r>
          </a:p>
          <a:p>
            <a:r>
              <a:rPr lang="en-US" dirty="0"/>
              <a:t>in an array to upper-case</a:t>
            </a:r>
          </a:p>
        </p:txBody>
      </p:sp>
      <p:pic>
        <p:nvPicPr>
          <p:cNvPr id="3" name="Picture 2"/>
          <p:cNvPicPr>
            <a:picLocks noChangeAspect="1"/>
          </p:cNvPicPr>
          <p:nvPr/>
        </p:nvPicPr>
        <p:blipFill>
          <a:blip r:embed="rId3" cstate="print"/>
          <a:stretch>
            <a:fillRect/>
          </a:stretch>
        </p:blipFill>
        <p:spPr>
          <a:xfrm>
            <a:off x="4131597" y="4013565"/>
            <a:ext cx="3970674" cy="1561258"/>
          </a:xfrm>
          <a:prstGeom prst="rect">
            <a:avLst/>
          </a:prstGeom>
        </p:spPr>
      </p:pic>
      <p:sp>
        <p:nvSpPr>
          <p:cNvPr id="8" name="Rectangle 7"/>
          <p:cNvSpPr/>
          <p:nvPr/>
        </p:nvSpPr>
        <p:spPr>
          <a:xfrm>
            <a:off x="446660" y="3367233"/>
            <a:ext cx="3158854" cy="646331"/>
          </a:xfrm>
          <a:prstGeom prst="rect">
            <a:avLst/>
          </a:prstGeom>
        </p:spPr>
        <p:txBody>
          <a:bodyPr wrap="square">
            <a:spAutoFit/>
          </a:bodyPr>
          <a:lstStyle/>
          <a:p>
            <a:r>
              <a:rPr lang="en-US" dirty="0"/>
              <a:t>Example: Several functions on the same data</a:t>
            </a:r>
          </a:p>
        </p:txBody>
      </p:sp>
      <p:pic>
        <p:nvPicPr>
          <p:cNvPr id="9" name="Picture 8"/>
          <p:cNvPicPr>
            <a:picLocks noChangeAspect="1"/>
          </p:cNvPicPr>
          <p:nvPr/>
        </p:nvPicPr>
        <p:blipFill>
          <a:blip r:embed="rId4" cstate="print"/>
          <a:stretch>
            <a:fillRect/>
          </a:stretch>
        </p:blipFill>
        <p:spPr>
          <a:xfrm>
            <a:off x="209880" y="4040456"/>
            <a:ext cx="3531405" cy="1534367"/>
          </a:xfrm>
          <a:prstGeom prst="rect">
            <a:avLst/>
          </a:prstGeom>
        </p:spPr>
      </p:pic>
      <p:sp>
        <p:nvSpPr>
          <p:cNvPr id="10" name="TextBox 9"/>
          <p:cNvSpPr txBox="1"/>
          <p:nvPr/>
        </p:nvSpPr>
        <p:spPr>
          <a:xfrm>
            <a:off x="533470" y="5752618"/>
            <a:ext cx="2985234" cy="646331"/>
          </a:xfrm>
          <a:prstGeom prst="rect">
            <a:avLst/>
          </a:prstGeom>
          <a:noFill/>
        </p:spPr>
        <p:txBody>
          <a:bodyPr wrap="square" rtlCol="0">
            <a:spAutoFit/>
          </a:bodyPr>
          <a:lstStyle/>
          <a:p>
            <a:r>
              <a:rPr lang="es-ES" dirty="0" err="1"/>
              <a:t>Platforms</a:t>
            </a:r>
            <a:r>
              <a:rPr lang="es-ES" dirty="0"/>
              <a:t>:</a:t>
            </a:r>
          </a:p>
          <a:p>
            <a:r>
              <a:rPr lang="es-ES" dirty="0"/>
              <a:t>Apache Storm</a:t>
            </a:r>
          </a:p>
        </p:txBody>
      </p:sp>
      <p:sp>
        <p:nvSpPr>
          <p:cNvPr id="12" name="TextBox 11"/>
          <p:cNvSpPr txBox="1"/>
          <p:nvPr/>
        </p:nvSpPr>
        <p:spPr>
          <a:xfrm>
            <a:off x="4258530" y="5763136"/>
            <a:ext cx="2985234" cy="923330"/>
          </a:xfrm>
          <a:prstGeom prst="rect">
            <a:avLst/>
          </a:prstGeom>
          <a:noFill/>
        </p:spPr>
        <p:txBody>
          <a:bodyPr wrap="square" rtlCol="0">
            <a:spAutoFit/>
          </a:bodyPr>
          <a:lstStyle/>
          <a:p>
            <a:r>
              <a:rPr lang="es-ES" dirty="0" err="1"/>
              <a:t>Platforms</a:t>
            </a:r>
            <a:r>
              <a:rPr lang="es-ES" dirty="0"/>
              <a:t>:</a:t>
            </a:r>
          </a:p>
          <a:p>
            <a:r>
              <a:rPr lang="es-ES" dirty="0"/>
              <a:t>Apache </a:t>
            </a:r>
            <a:r>
              <a:rPr lang="es-ES" dirty="0" err="1"/>
              <a:t>Spark</a:t>
            </a:r>
            <a:r>
              <a:rPr lang="es-ES" dirty="0"/>
              <a:t> (</a:t>
            </a:r>
            <a:r>
              <a:rPr lang="es-ES" dirty="0" err="1"/>
              <a:t>initially</a:t>
            </a:r>
            <a:r>
              <a:rPr lang="es-ES" dirty="0"/>
              <a:t>)</a:t>
            </a:r>
          </a:p>
          <a:p>
            <a:r>
              <a:rPr lang="es-ES" dirty="0"/>
              <a:t>Apache </a:t>
            </a:r>
            <a:r>
              <a:rPr lang="es-ES" dirty="0" err="1"/>
              <a:t>MapReduce</a:t>
            </a:r>
            <a:endParaRPr lang="en-US" dirty="0"/>
          </a:p>
        </p:txBody>
      </p:sp>
      <p:sp>
        <p:nvSpPr>
          <p:cNvPr id="11" name="Rectangle 10"/>
          <p:cNvSpPr/>
          <p:nvPr/>
        </p:nvSpPr>
        <p:spPr>
          <a:xfrm>
            <a:off x="8661899" y="5748444"/>
            <a:ext cx="2659702" cy="923330"/>
          </a:xfrm>
          <a:prstGeom prst="rect">
            <a:avLst/>
          </a:prstGeom>
        </p:spPr>
        <p:txBody>
          <a:bodyPr wrap="none">
            <a:spAutoFit/>
          </a:bodyPr>
          <a:lstStyle/>
          <a:p>
            <a:r>
              <a:rPr lang="es-ES" dirty="0" err="1"/>
              <a:t>Platforms</a:t>
            </a:r>
            <a:r>
              <a:rPr lang="es-ES" dirty="0"/>
              <a:t>:</a:t>
            </a:r>
          </a:p>
          <a:p>
            <a:r>
              <a:rPr lang="es-ES" dirty="0"/>
              <a:t>Apache YARN</a:t>
            </a:r>
          </a:p>
          <a:p>
            <a:r>
              <a:rPr lang="es-ES" dirty="0"/>
              <a:t>Apache </a:t>
            </a:r>
            <a:r>
              <a:rPr lang="es-ES" dirty="0" err="1"/>
              <a:t>Spark</a:t>
            </a:r>
            <a:r>
              <a:rPr lang="es-ES" dirty="0"/>
              <a:t> (</a:t>
            </a:r>
            <a:r>
              <a:rPr lang="es-ES" dirty="0" err="1"/>
              <a:t>recently</a:t>
            </a:r>
            <a:r>
              <a:rPr lang="es-ES" dirty="0"/>
              <a:t>)</a:t>
            </a:r>
          </a:p>
        </p:txBody>
      </p:sp>
      <p:sp>
        <p:nvSpPr>
          <p:cNvPr id="14" name="TextBox 13"/>
          <p:cNvSpPr txBox="1"/>
          <p:nvPr/>
        </p:nvSpPr>
        <p:spPr>
          <a:xfrm>
            <a:off x="8310246" y="3367233"/>
            <a:ext cx="3078865" cy="2308324"/>
          </a:xfrm>
          <a:prstGeom prst="rect">
            <a:avLst/>
          </a:prstGeom>
          <a:noFill/>
        </p:spPr>
        <p:txBody>
          <a:bodyPr wrap="square" rtlCol="0">
            <a:spAutoFit/>
          </a:bodyPr>
          <a:lstStyle/>
          <a:p>
            <a:r>
              <a:rPr lang="en-US" dirty="0">
                <a:solidFill>
                  <a:srgbClr val="333333"/>
                </a:solidFill>
                <a:latin typeface="Noto Serif"/>
              </a:rPr>
              <a:t>Example: A ML algorithm may employ vertical data parallelism in the beginning of the algorithm and then it changes the parallelism type to task parallelism in the latter stage of the algorithm.</a:t>
            </a:r>
            <a:endParaRPr lang="en-US" dirty="0"/>
          </a:p>
          <a:p>
            <a:endParaRPr lang="en-US" dirty="0"/>
          </a:p>
        </p:txBody>
      </p:sp>
    </p:spTree>
    <p:extLst>
      <p:ext uri="{BB962C8B-B14F-4D97-AF65-F5344CB8AC3E}">
        <p14:creationId xmlns:p14="http://schemas.microsoft.com/office/powerpoint/2010/main" xmlns="" val="2887088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endParaRPr lang="en-US" sz="1800" b="0" strike="noStrike" spc="-1" dirty="0">
              <a:solidFill>
                <a:srgbClr val="000000"/>
              </a:solidFill>
              <a:uFill>
                <a:solidFill>
                  <a:srgbClr val="FFFFFF"/>
                </a:solidFill>
              </a:uFill>
              <a:latin typeface="Arial"/>
            </a:endParaRPr>
          </a:p>
        </p:txBody>
      </p:sp>
      <p:sp>
        <p:nvSpPr>
          <p:cNvPr id="7" name="TextShape 1"/>
          <p:cNvSpPr txBox="1"/>
          <p:nvPr/>
        </p:nvSpPr>
        <p:spPr>
          <a:xfrm>
            <a:off x="362280" y="302880"/>
            <a:ext cx="10971720" cy="465120"/>
          </a:xfrm>
          <a:prstGeom prst="rect">
            <a:avLst/>
          </a:prstGeom>
          <a:noFill/>
          <a:ln>
            <a:noFill/>
          </a:ln>
        </p:spPr>
        <p:txBody>
          <a:bodyPr lIns="0" tIns="0" rIns="0" bIns="0" anchor="ctr"/>
          <a:lstStyle/>
          <a:p>
            <a:r>
              <a:rPr lang="es-ES" sz="2180" spc="-1" dirty="0" err="1">
                <a:solidFill>
                  <a:srgbClr val="0099CC"/>
                </a:solidFill>
                <a:uFill>
                  <a:solidFill>
                    <a:srgbClr val="FFFFFF"/>
                  </a:solidFill>
                </a:uFill>
                <a:latin typeface="Century Gothic"/>
                <a:ea typeface="MS PGothic"/>
              </a:rPr>
              <a:t>Scaling</a:t>
            </a:r>
            <a:r>
              <a:rPr lang="es-ES" sz="2180" spc="-1" dirty="0">
                <a:solidFill>
                  <a:srgbClr val="0099CC"/>
                </a:solidFill>
                <a:uFill>
                  <a:solidFill>
                    <a:srgbClr val="FFFFFF"/>
                  </a:solidFill>
                </a:uFill>
                <a:latin typeface="Century Gothic"/>
                <a:ea typeface="MS PGothic"/>
              </a:rPr>
              <a:t> Up versus </a:t>
            </a:r>
            <a:r>
              <a:rPr lang="es-ES" sz="2180" spc="-1" dirty="0" err="1">
                <a:solidFill>
                  <a:srgbClr val="0099CC"/>
                </a:solidFill>
                <a:uFill>
                  <a:solidFill>
                    <a:srgbClr val="FFFFFF"/>
                  </a:solidFill>
                </a:uFill>
                <a:latin typeface="Century Gothic"/>
                <a:ea typeface="MS PGothic"/>
              </a:rPr>
              <a:t>Scaling</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Out</a:t>
            </a:r>
            <a:endParaRPr lang="en-US" sz="2180" spc="-1" dirty="0">
              <a:solidFill>
                <a:srgbClr val="0099CC"/>
              </a:solidFill>
              <a:uFill>
                <a:solidFill>
                  <a:srgbClr val="FFFFFF"/>
                </a:solidFill>
              </a:uFill>
              <a:latin typeface="Century Gothic"/>
              <a:ea typeface="MS PGothic"/>
            </a:endParaRPr>
          </a:p>
          <a:p>
            <a:pPr>
              <a:lnSpc>
                <a:spcPct val="100000"/>
              </a:lnSpc>
            </a:pPr>
            <a:endParaRPr lang="en-US" sz="1800" b="0" strike="noStrike" spc="-1" dirty="0">
              <a:solidFill>
                <a:srgbClr val="000000"/>
              </a:solidFill>
              <a:uFill>
                <a:solidFill>
                  <a:srgbClr val="FFFFFF"/>
                </a:solidFill>
              </a:uFill>
              <a:latin typeface="Arial"/>
            </a:endParaRPr>
          </a:p>
        </p:txBody>
      </p:sp>
      <p:sp>
        <p:nvSpPr>
          <p:cNvPr id="2" name="Rectangle 1"/>
          <p:cNvSpPr/>
          <p:nvPr/>
        </p:nvSpPr>
        <p:spPr>
          <a:xfrm>
            <a:off x="1219199" y="1176036"/>
            <a:ext cx="9232740" cy="4247317"/>
          </a:xfrm>
          <a:prstGeom prst="rect">
            <a:avLst/>
          </a:prstGeom>
        </p:spPr>
        <p:txBody>
          <a:bodyPr wrap="square">
            <a:spAutoFit/>
          </a:bodyPr>
          <a:lstStyle/>
          <a:p>
            <a:pPr>
              <a:lnSpc>
                <a:spcPct val="150000"/>
              </a:lnSpc>
            </a:pPr>
            <a:r>
              <a:rPr lang="en-US" dirty="0">
                <a:solidFill>
                  <a:srgbClr val="333333"/>
                </a:solidFill>
                <a:latin typeface="Geneva"/>
              </a:rPr>
              <a:t>Large datasets can be analyzed and interpreted in two ways:</a:t>
            </a:r>
          </a:p>
          <a:p>
            <a:pPr>
              <a:lnSpc>
                <a:spcPct val="150000"/>
              </a:lnSpc>
            </a:pPr>
            <a:endParaRPr lang="en-US" dirty="0">
              <a:solidFill>
                <a:srgbClr val="333333"/>
              </a:solidFill>
              <a:latin typeface="Geneva"/>
            </a:endParaRPr>
          </a:p>
          <a:p>
            <a:pPr marL="285750" indent="-285750">
              <a:lnSpc>
                <a:spcPct val="150000"/>
              </a:lnSpc>
              <a:buFont typeface="Wingdings" panose="05000000000000000000" pitchFamily="2" charset="2"/>
              <a:buChar char="q"/>
            </a:pPr>
            <a:r>
              <a:rPr lang="en-US" b="1" dirty="0">
                <a:solidFill>
                  <a:srgbClr val="333333"/>
                </a:solidFill>
                <a:latin typeface="Geneva"/>
              </a:rPr>
              <a:t>Distributed Processing </a:t>
            </a:r>
            <a:r>
              <a:rPr lang="en-US" dirty="0">
                <a:solidFill>
                  <a:srgbClr val="333333"/>
                </a:solidFill>
                <a:latin typeface="Geneva"/>
              </a:rPr>
              <a:t>– use many separate commodity nodes, where each analyze a portion of the data. </a:t>
            </a:r>
          </a:p>
          <a:p>
            <a:pPr>
              <a:lnSpc>
                <a:spcPct val="150000"/>
              </a:lnSpc>
            </a:pPr>
            <a:r>
              <a:rPr lang="en-US" dirty="0">
                <a:solidFill>
                  <a:srgbClr val="333333"/>
                </a:solidFill>
                <a:latin typeface="Geneva"/>
              </a:rPr>
              <a:t>	This method is sometimes called as </a:t>
            </a:r>
            <a:r>
              <a:rPr lang="en-US" b="1" dirty="0">
                <a:solidFill>
                  <a:srgbClr val="333333"/>
                </a:solidFill>
                <a:latin typeface="Geneva"/>
              </a:rPr>
              <a:t>scaling-out </a:t>
            </a:r>
            <a:r>
              <a:rPr lang="en-US" dirty="0">
                <a:solidFill>
                  <a:srgbClr val="333333"/>
                </a:solidFill>
                <a:latin typeface="Geneva"/>
              </a:rPr>
              <a:t>or </a:t>
            </a:r>
            <a:r>
              <a:rPr lang="en-US" b="1" dirty="0">
                <a:solidFill>
                  <a:srgbClr val="333333"/>
                </a:solidFill>
                <a:latin typeface="Geneva"/>
              </a:rPr>
              <a:t>horizontal scaling</a:t>
            </a:r>
            <a:r>
              <a:rPr lang="en-US" dirty="0">
                <a:solidFill>
                  <a:srgbClr val="333333"/>
                </a:solidFill>
                <a:latin typeface="Geneva"/>
              </a:rPr>
              <a:t>. </a:t>
            </a:r>
          </a:p>
          <a:p>
            <a:pPr>
              <a:lnSpc>
                <a:spcPct val="150000"/>
              </a:lnSpc>
            </a:pPr>
            <a:r>
              <a:rPr lang="en-US" dirty="0">
                <a:solidFill>
                  <a:srgbClr val="333333"/>
                </a:solidFill>
                <a:latin typeface="Geneva"/>
              </a:rPr>
              <a:t>     	Potentially </a:t>
            </a:r>
            <a:r>
              <a:rPr lang="en-US" i="1" dirty="0"/>
              <a:t>Low Infrastructure cost (CAPEX), High Maintenance cost (OPEX)</a:t>
            </a:r>
            <a:endParaRPr lang="en-US" i="1" dirty="0">
              <a:solidFill>
                <a:srgbClr val="333333"/>
              </a:solidFill>
              <a:latin typeface="Geneva"/>
            </a:endParaRPr>
          </a:p>
          <a:p>
            <a:pPr marL="285750" indent="-285750">
              <a:lnSpc>
                <a:spcPct val="150000"/>
              </a:lnSpc>
              <a:buFont typeface="Wingdings" panose="05000000000000000000" pitchFamily="2" charset="2"/>
              <a:buChar char="q"/>
            </a:pPr>
            <a:r>
              <a:rPr lang="en-US" b="1" dirty="0">
                <a:solidFill>
                  <a:srgbClr val="333333"/>
                </a:solidFill>
                <a:latin typeface="Geneva"/>
              </a:rPr>
              <a:t>Shared Memory Processing </a:t>
            </a:r>
            <a:r>
              <a:rPr lang="en-US" dirty="0">
                <a:solidFill>
                  <a:srgbClr val="333333"/>
                </a:solidFill>
                <a:latin typeface="Geneva"/>
              </a:rPr>
              <a:t>– use large systems with enough resources (sometimes even specialized hardware) to analyze huge amounts of the data.</a:t>
            </a:r>
          </a:p>
          <a:p>
            <a:pPr>
              <a:lnSpc>
                <a:spcPct val="150000"/>
              </a:lnSpc>
            </a:pPr>
            <a:r>
              <a:rPr lang="en-US" dirty="0">
                <a:solidFill>
                  <a:srgbClr val="333333"/>
                </a:solidFill>
                <a:latin typeface="Geneva"/>
              </a:rPr>
              <a:t>	This method is sometimes called as </a:t>
            </a:r>
            <a:r>
              <a:rPr lang="en-US" b="1" dirty="0">
                <a:solidFill>
                  <a:srgbClr val="333333"/>
                </a:solidFill>
                <a:latin typeface="Geneva"/>
              </a:rPr>
              <a:t>scaling-up </a:t>
            </a:r>
            <a:r>
              <a:rPr lang="en-US" dirty="0">
                <a:solidFill>
                  <a:srgbClr val="333333"/>
                </a:solidFill>
                <a:latin typeface="Geneva"/>
              </a:rPr>
              <a:t>or </a:t>
            </a:r>
            <a:r>
              <a:rPr lang="en-US" b="1" dirty="0">
                <a:solidFill>
                  <a:srgbClr val="333333"/>
                </a:solidFill>
                <a:latin typeface="Geneva"/>
              </a:rPr>
              <a:t>vertical scaling</a:t>
            </a:r>
            <a:r>
              <a:rPr lang="en-US" dirty="0">
                <a:solidFill>
                  <a:srgbClr val="333333"/>
                </a:solidFill>
                <a:latin typeface="Geneva"/>
              </a:rPr>
              <a:t>.</a:t>
            </a:r>
          </a:p>
          <a:p>
            <a:pPr>
              <a:lnSpc>
                <a:spcPct val="150000"/>
              </a:lnSpc>
            </a:pPr>
            <a:r>
              <a:rPr lang="en-US" dirty="0">
                <a:solidFill>
                  <a:srgbClr val="333333"/>
                </a:solidFill>
                <a:latin typeface="Geneva"/>
              </a:rPr>
              <a:t>    	Potentially </a:t>
            </a:r>
            <a:r>
              <a:rPr lang="en-US" i="1" dirty="0"/>
              <a:t>High Infrastructure cost (CAPEX), Low Maintenance cost (OPEX)</a:t>
            </a:r>
            <a:endParaRPr lang="en-US" i="1" dirty="0">
              <a:solidFill>
                <a:srgbClr val="333333"/>
              </a:solidFill>
              <a:latin typeface="Geneva"/>
            </a:endParaRPr>
          </a:p>
        </p:txBody>
      </p:sp>
    </p:spTree>
    <p:extLst>
      <p:ext uri="{BB962C8B-B14F-4D97-AF65-F5344CB8AC3E}">
        <p14:creationId xmlns:p14="http://schemas.microsoft.com/office/powerpoint/2010/main" xmlns="" val="2114228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Data </a:t>
            </a:r>
            <a:r>
              <a:rPr lang="es-ES" sz="2180" spc="-1" dirty="0" err="1">
                <a:solidFill>
                  <a:srgbClr val="0099CC"/>
                </a:solidFill>
                <a:uFill>
                  <a:solidFill>
                    <a:srgbClr val="FFFFFF"/>
                  </a:solidFill>
                </a:uFill>
                <a:latin typeface="Century Gothic"/>
                <a:ea typeface="MS PGothic"/>
              </a:rPr>
              <a:t>Parallelism</a:t>
            </a:r>
            <a:endParaRPr lang="en-US" sz="180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cstate="print"/>
          <a:stretch>
            <a:fillRect/>
          </a:stretch>
        </p:blipFill>
        <p:spPr>
          <a:xfrm>
            <a:off x="676252" y="1537241"/>
            <a:ext cx="5151653" cy="3871099"/>
          </a:xfrm>
          <a:prstGeom prst="rect">
            <a:avLst/>
          </a:prstGeom>
        </p:spPr>
      </p:pic>
      <p:pic>
        <p:nvPicPr>
          <p:cNvPr id="5" name="Picture 4"/>
          <p:cNvPicPr>
            <a:picLocks noChangeAspect="1"/>
          </p:cNvPicPr>
          <p:nvPr/>
        </p:nvPicPr>
        <p:blipFill>
          <a:blip r:embed="rId4" cstate="print"/>
          <a:stretch>
            <a:fillRect/>
          </a:stretch>
        </p:blipFill>
        <p:spPr>
          <a:xfrm>
            <a:off x="7088347" y="1537241"/>
            <a:ext cx="3773405" cy="3699417"/>
          </a:xfrm>
          <a:prstGeom prst="rect">
            <a:avLst/>
          </a:prstGeom>
        </p:spPr>
      </p:pic>
      <p:sp>
        <p:nvSpPr>
          <p:cNvPr id="6" name="TextBox 5"/>
          <p:cNvSpPr txBox="1"/>
          <p:nvPr/>
        </p:nvSpPr>
        <p:spPr>
          <a:xfrm>
            <a:off x="7181385" y="1360449"/>
            <a:ext cx="1037064" cy="369332"/>
          </a:xfrm>
          <a:prstGeom prst="rect">
            <a:avLst/>
          </a:prstGeom>
          <a:noFill/>
        </p:spPr>
        <p:txBody>
          <a:bodyPr wrap="square" rtlCol="0">
            <a:spAutoFit/>
          </a:bodyPr>
          <a:lstStyle/>
          <a:p>
            <a:r>
              <a:rPr lang="es-ES" b="1" dirty="0" err="1"/>
              <a:t>Node</a:t>
            </a:r>
            <a:r>
              <a:rPr lang="es-ES" b="1" dirty="0"/>
              <a:t> 1</a:t>
            </a:r>
            <a:endParaRPr lang="en-US" b="1" dirty="0"/>
          </a:p>
        </p:txBody>
      </p:sp>
      <p:sp>
        <p:nvSpPr>
          <p:cNvPr id="10" name="TextBox 9"/>
          <p:cNvSpPr txBox="1"/>
          <p:nvPr/>
        </p:nvSpPr>
        <p:spPr>
          <a:xfrm>
            <a:off x="9886131" y="3298553"/>
            <a:ext cx="1037064" cy="369332"/>
          </a:xfrm>
          <a:prstGeom prst="rect">
            <a:avLst/>
          </a:prstGeom>
          <a:noFill/>
        </p:spPr>
        <p:txBody>
          <a:bodyPr wrap="square" rtlCol="0">
            <a:spAutoFit/>
          </a:bodyPr>
          <a:lstStyle/>
          <a:p>
            <a:r>
              <a:rPr lang="es-ES" b="1" dirty="0" err="1"/>
              <a:t>Node</a:t>
            </a:r>
            <a:r>
              <a:rPr lang="es-ES" b="1" dirty="0"/>
              <a:t> 4</a:t>
            </a:r>
            <a:endParaRPr lang="en-US" b="1" dirty="0"/>
          </a:p>
        </p:txBody>
      </p:sp>
      <p:sp>
        <p:nvSpPr>
          <p:cNvPr id="11" name="TextBox 10"/>
          <p:cNvSpPr txBox="1"/>
          <p:nvPr/>
        </p:nvSpPr>
        <p:spPr>
          <a:xfrm>
            <a:off x="9824688" y="1403078"/>
            <a:ext cx="1037064" cy="369332"/>
          </a:xfrm>
          <a:prstGeom prst="rect">
            <a:avLst/>
          </a:prstGeom>
          <a:noFill/>
        </p:spPr>
        <p:txBody>
          <a:bodyPr wrap="square" rtlCol="0">
            <a:spAutoFit/>
          </a:bodyPr>
          <a:lstStyle/>
          <a:p>
            <a:r>
              <a:rPr lang="es-ES" b="1" dirty="0" err="1"/>
              <a:t>Node</a:t>
            </a:r>
            <a:r>
              <a:rPr lang="es-ES" b="1" dirty="0"/>
              <a:t> 2</a:t>
            </a:r>
            <a:endParaRPr lang="en-US" b="1" dirty="0"/>
          </a:p>
        </p:txBody>
      </p:sp>
      <p:sp>
        <p:nvSpPr>
          <p:cNvPr id="12" name="TextBox 11"/>
          <p:cNvSpPr txBox="1"/>
          <p:nvPr/>
        </p:nvSpPr>
        <p:spPr>
          <a:xfrm>
            <a:off x="7129346" y="3298553"/>
            <a:ext cx="1037064" cy="369332"/>
          </a:xfrm>
          <a:prstGeom prst="rect">
            <a:avLst/>
          </a:prstGeom>
          <a:noFill/>
        </p:spPr>
        <p:txBody>
          <a:bodyPr wrap="square" rtlCol="0">
            <a:spAutoFit/>
          </a:bodyPr>
          <a:lstStyle/>
          <a:p>
            <a:r>
              <a:rPr lang="es-ES" b="1" dirty="0" err="1"/>
              <a:t>Node</a:t>
            </a:r>
            <a:r>
              <a:rPr lang="es-ES" b="1" dirty="0"/>
              <a:t> 3</a:t>
            </a:r>
            <a:endParaRPr lang="en-US" b="1" dirty="0"/>
          </a:p>
        </p:txBody>
      </p:sp>
      <p:sp>
        <p:nvSpPr>
          <p:cNvPr id="7" name="TextBox 6"/>
          <p:cNvSpPr txBox="1"/>
          <p:nvPr/>
        </p:nvSpPr>
        <p:spPr>
          <a:xfrm>
            <a:off x="676252" y="991117"/>
            <a:ext cx="4274890" cy="369332"/>
          </a:xfrm>
          <a:prstGeom prst="rect">
            <a:avLst/>
          </a:prstGeom>
          <a:noFill/>
        </p:spPr>
        <p:txBody>
          <a:bodyPr wrap="square" rtlCol="0">
            <a:spAutoFit/>
          </a:bodyPr>
          <a:lstStyle/>
          <a:p>
            <a:r>
              <a:rPr lang="es-ES" b="1" u="sng" dirty="0" err="1"/>
              <a:t>Shared</a:t>
            </a:r>
            <a:r>
              <a:rPr lang="es-ES" b="1" u="sng" dirty="0"/>
              <a:t> </a:t>
            </a:r>
            <a:r>
              <a:rPr lang="es-ES" b="1" u="sng" dirty="0" err="1"/>
              <a:t>Memory</a:t>
            </a:r>
            <a:r>
              <a:rPr lang="es-ES" b="1" u="sng" dirty="0"/>
              <a:t> Data </a:t>
            </a:r>
            <a:r>
              <a:rPr lang="es-ES" b="1" u="sng" dirty="0" err="1"/>
              <a:t>Parallelism</a:t>
            </a:r>
            <a:endParaRPr lang="en-US" b="1" u="sng" dirty="0"/>
          </a:p>
        </p:txBody>
      </p:sp>
      <p:sp>
        <p:nvSpPr>
          <p:cNvPr id="14" name="TextBox 13"/>
          <p:cNvSpPr txBox="1"/>
          <p:nvPr/>
        </p:nvSpPr>
        <p:spPr>
          <a:xfrm>
            <a:off x="7088347" y="996022"/>
            <a:ext cx="4274890" cy="369332"/>
          </a:xfrm>
          <a:prstGeom prst="rect">
            <a:avLst/>
          </a:prstGeom>
          <a:noFill/>
        </p:spPr>
        <p:txBody>
          <a:bodyPr wrap="square" rtlCol="0">
            <a:spAutoFit/>
          </a:bodyPr>
          <a:lstStyle/>
          <a:p>
            <a:r>
              <a:rPr lang="es-ES" b="1" u="sng" dirty="0" err="1"/>
              <a:t>Distributed</a:t>
            </a:r>
            <a:r>
              <a:rPr lang="es-ES" b="1" u="sng" dirty="0"/>
              <a:t> Data </a:t>
            </a:r>
            <a:r>
              <a:rPr lang="es-ES" b="1" u="sng" dirty="0" err="1"/>
              <a:t>Parallelism</a:t>
            </a:r>
            <a:endParaRPr lang="en-US" b="1" u="sng" dirty="0"/>
          </a:p>
        </p:txBody>
      </p:sp>
      <p:sp>
        <p:nvSpPr>
          <p:cNvPr id="13" name="TextBox 12"/>
          <p:cNvSpPr txBox="1"/>
          <p:nvPr/>
        </p:nvSpPr>
        <p:spPr>
          <a:xfrm>
            <a:off x="7129346" y="2964904"/>
            <a:ext cx="807071" cy="307777"/>
          </a:xfrm>
          <a:prstGeom prst="rect">
            <a:avLst/>
          </a:prstGeom>
          <a:noFill/>
        </p:spPr>
        <p:txBody>
          <a:bodyPr wrap="square" rtlCol="0">
            <a:spAutoFit/>
          </a:bodyPr>
          <a:lstStyle/>
          <a:p>
            <a:r>
              <a:rPr lang="es-ES" sz="1400" i="1" dirty="0"/>
              <a:t>Block 1</a:t>
            </a:r>
            <a:endParaRPr lang="en-US" sz="1400" i="1" dirty="0"/>
          </a:p>
        </p:txBody>
      </p:sp>
      <p:sp>
        <p:nvSpPr>
          <p:cNvPr id="18" name="TextBox 17"/>
          <p:cNvSpPr txBox="1"/>
          <p:nvPr/>
        </p:nvSpPr>
        <p:spPr>
          <a:xfrm>
            <a:off x="7129346" y="4824762"/>
            <a:ext cx="807071" cy="307777"/>
          </a:xfrm>
          <a:prstGeom prst="rect">
            <a:avLst/>
          </a:prstGeom>
          <a:noFill/>
        </p:spPr>
        <p:txBody>
          <a:bodyPr wrap="square" rtlCol="0">
            <a:spAutoFit/>
          </a:bodyPr>
          <a:lstStyle/>
          <a:p>
            <a:r>
              <a:rPr lang="es-ES" sz="1400" i="1" dirty="0"/>
              <a:t>Block 3</a:t>
            </a:r>
            <a:endParaRPr lang="en-US" sz="1400" i="1" dirty="0"/>
          </a:p>
        </p:txBody>
      </p:sp>
      <p:sp>
        <p:nvSpPr>
          <p:cNvPr id="19" name="TextBox 18"/>
          <p:cNvSpPr txBox="1"/>
          <p:nvPr/>
        </p:nvSpPr>
        <p:spPr>
          <a:xfrm>
            <a:off x="9886131" y="2943589"/>
            <a:ext cx="807071" cy="307777"/>
          </a:xfrm>
          <a:prstGeom prst="rect">
            <a:avLst/>
          </a:prstGeom>
          <a:noFill/>
        </p:spPr>
        <p:txBody>
          <a:bodyPr wrap="square" rtlCol="0">
            <a:spAutoFit/>
          </a:bodyPr>
          <a:lstStyle/>
          <a:p>
            <a:r>
              <a:rPr lang="es-ES" sz="1400" i="1" dirty="0"/>
              <a:t>Block 2</a:t>
            </a:r>
            <a:endParaRPr lang="en-US" sz="1400" i="1" dirty="0"/>
          </a:p>
        </p:txBody>
      </p:sp>
      <p:sp>
        <p:nvSpPr>
          <p:cNvPr id="20" name="TextBox 19"/>
          <p:cNvSpPr txBox="1"/>
          <p:nvPr/>
        </p:nvSpPr>
        <p:spPr>
          <a:xfrm>
            <a:off x="9862146" y="4824762"/>
            <a:ext cx="807071" cy="307777"/>
          </a:xfrm>
          <a:prstGeom prst="rect">
            <a:avLst/>
          </a:prstGeom>
          <a:noFill/>
        </p:spPr>
        <p:txBody>
          <a:bodyPr wrap="square" rtlCol="0">
            <a:spAutoFit/>
          </a:bodyPr>
          <a:lstStyle/>
          <a:p>
            <a:r>
              <a:rPr lang="es-ES" sz="1400" i="1" dirty="0"/>
              <a:t>Block 4</a:t>
            </a:r>
            <a:endParaRPr lang="en-US" sz="1400" i="1" dirty="0"/>
          </a:p>
        </p:txBody>
      </p:sp>
      <p:sp>
        <p:nvSpPr>
          <p:cNvPr id="15" name="TextBox 14"/>
          <p:cNvSpPr txBox="1"/>
          <p:nvPr/>
        </p:nvSpPr>
        <p:spPr>
          <a:xfrm>
            <a:off x="676252" y="5585132"/>
            <a:ext cx="4185680" cy="646331"/>
          </a:xfrm>
          <a:prstGeom prst="rect">
            <a:avLst/>
          </a:prstGeom>
          <a:noFill/>
        </p:spPr>
        <p:txBody>
          <a:bodyPr wrap="square" rtlCol="0">
            <a:spAutoFit/>
          </a:bodyPr>
          <a:lstStyle/>
          <a:p>
            <a:r>
              <a:rPr lang="es-ES" dirty="0"/>
              <a:t>Data </a:t>
            </a:r>
            <a:r>
              <a:rPr lang="es-ES" dirty="0" err="1"/>
              <a:t>parallelism</a:t>
            </a:r>
            <a:r>
              <a:rPr lang="es-ES" dirty="0"/>
              <a:t> in a </a:t>
            </a:r>
            <a:r>
              <a:rPr lang="es-ES" dirty="0" err="1"/>
              <a:t>multi-core</a:t>
            </a:r>
            <a:r>
              <a:rPr lang="es-ES" dirty="0"/>
              <a:t>/</a:t>
            </a:r>
            <a:r>
              <a:rPr lang="es-ES" dirty="0" err="1"/>
              <a:t>multi-processor</a:t>
            </a:r>
            <a:r>
              <a:rPr lang="es-ES" dirty="0"/>
              <a:t> single machine</a:t>
            </a:r>
            <a:endParaRPr lang="en-US" dirty="0"/>
          </a:p>
        </p:txBody>
      </p:sp>
      <p:sp>
        <p:nvSpPr>
          <p:cNvPr id="22" name="TextBox 21"/>
          <p:cNvSpPr txBox="1"/>
          <p:nvPr/>
        </p:nvSpPr>
        <p:spPr>
          <a:xfrm>
            <a:off x="6737515" y="5585131"/>
            <a:ext cx="4185680" cy="646331"/>
          </a:xfrm>
          <a:prstGeom prst="rect">
            <a:avLst/>
          </a:prstGeom>
          <a:noFill/>
        </p:spPr>
        <p:txBody>
          <a:bodyPr wrap="square" rtlCol="0">
            <a:spAutoFit/>
          </a:bodyPr>
          <a:lstStyle/>
          <a:p>
            <a:r>
              <a:rPr lang="es-ES" dirty="0"/>
              <a:t>Data </a:t>
            </a:r>
            <a:r>
              <a:rPr lang="es-ES" dirty="0" err="1"/>
              <a:t>parallelism</a:t>
            </a:r>
            <a:r>
              <a:rPr lang="es-ES" dirty="0"/>
              <a:t> in a </a:t>
            </a:r>
            <a:r>
              <a:rPr lang="es-ES" dirty="0" err="1"/>
              <a:t>cluster</a:t>
            </a:r>
            <a:r>
              <a:rPr lang="es-ES" dirty="0"/>
              <a:t> </a:t>
            </a:r>
            <a:r>
              <a:rPr lang="es-ES" dirty="0" err="1"/>
              <a:t>with</a:t>
            </a:r>
            <a:r>
              <a:rPr lang="es-ES" dirty="0"/>
              <a:t> 2 </a:t>
            </a:r>
            <a:r>
              <a:rPr lang="es-ES" dirty="0" err="1"/>
              <a:t>or</a:t>
            </a:r>
            <a:r>
              <a:rPr lang="es-ES" dirty="0"/>
              <a:t> more machines</a:t>
            </a:r>
            <a:endParaRPr lang="en-US" dirty="0"/>
          </a:p>
        </p:txBody>
      </p:sp>
    </p:spTree>
    <p:extLst>
      <p:ext uri="{BB962C8B-B14F-4D97-AF65-F5344CB8AC3E}">
        <p14:creationId xmlns:p14="http://schemas.microsoft.com/office/powerpoint/2010/main" xmlns="" val="1935617741"/>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Data </a:t>
            </a:r>
            <a:r>
              <a:rPr lang="es-ES" sz="2180" spc="-1" dirty="0" err="1">
                <a:solidFill>
                  <a:srgbClr val="0099CC"/>
                </a:solidFill>
                <a:uFill>
                  <a:solidFill>
                    <a:srgbClr val="FFFFFF"/>
                  </a:solidFill>
                </a:uFill>
                <a:latin typeface="Century Gothic"/>
                <a:ea typeface="MS PGothic"/>
              </a:rPr>
              <a:t>Parallelism</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Stored</a:t>
            </a:r>
            <a:r>
              <a:rPr lang="es-ES" sz="2180" spc="-1" dirty="0">
                <a:solidFill>
                  <a:srgbClr val="0099CC"/>
                </a:solidFill>
                <a:uFill>
                  <a:solidFill>
                    <a:srgbClr val="FFFFFF"/>
                  </a:solidFill>
                </a:uFill>
                <a:latin typeface="Century Gothic"/>
                <a:ea typeface="MS PGothic"/>
              </a:rPr>
              <a:t> in </a:t>
            </a:r>
            <a:r>
              <a:rPr lang="es-ES" sz="2180" spc="-1" dirty="0" err="1">
                <a:solidFill>
                  <a:srgbClr val="0099CC"/>
                </a:solidFill>
                <a:uFill>
                  <a:solidFill>
                    <a:srgbClr val="FFFFFF"/>
                  </a:solidFill>
                </a:uFill>
                <a:latin typeface="Century Gothic"/>
                <a:ea typeface="MS PGothic"/>
              </a:rPr>
              <a:t>Memory</a:t>
            </a:r>
            <a:endParaRPr lang="en-US" sz="1800" b="0" strike="noStrike" spc="-1" dirty="0">
              <a:solidFill>
                <a:srgbClr val="000000"/>
              </a:solidFill>
              <a:uFill>
                <a:solidFill>
                  <a:srgbClr val="FFFFFF"/>
                </a:solidFill>
              </a:uFill>
              <a:latin typeface="Arial"/>
            </a:endParaRPr>
          </a:p>
        </p:txBody>
      </p:sp>
      <p:pic>
        <p:nvPicPr>
          <p:cNvPr id="17" name="Picture 16"/>
          <p:cNvPicPr>
            <a:picLocks noChangeAspect="1"/>
          </p:cNvPicPr>
          <p:nvPr/>
        </p:nvPicPr>
        <p:blipFill>
          <a:blip r:embed="rId3" cstate="print"/>
          <a:stretch>
            <a:fillRect/>
          </a:stretch>
        </p:blipFill>
        <p:spPr>
          <a:xfrm>
            <a:off x="1467802" y="794020"/>
            <a:ext cx="8901926" cy="5575669"/>
          </a:xfrm>
          <a:prstGeom prst="rect">
            <a:avLst/>
          </a:prstGeom>
        </p:spPr>
      </p:pic>
    </p:spTree>
    <p:extLst>
      <p:ext uri="{BB962C8B-B14F-4D97-AF65-F5344CB8AC3E}">
        <p14:creationId xmlns:p14="http://schemas.microsoft.com/office/powerpoint/2010/main" xmlns="" val="3035883823"/>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7" name="TextShape 2"/>
          <p:cNvSpPr txBox="1"/>
          <p:nvPr/>
        </p:nvSpPr>
        <p:spPr>
          <a:xfrm>
            <a:off x="982190" y="1460197"/>
            <a:ext cx="4929793" cy="4177901"/>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8" name="TextShape 3"/>
          <p:cNvSpPr txBox="1"/>
          <p:nvPr/>
        </p:nvSpPr>
        <p:spPr>
          <a:xfrm>
            <a:off x="6604310" y="1460198"/>
            <a:ext cx="4929793" cy="19927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604310" y="3937718"/>
            <a:ext cx="4929793" cy="19927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80" y="3028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Communication</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Hierarchy</a:t>
            </a:r>
            <a:r>
              <a:rPr lang="es-ES" sz="2180" spc="-1" dirty="0">
                <a:solidFill>
                  <a:srgbClr val="0099CC"/>
                </a:solidFill>
                <a:uFill>
                  <a:solidFill>
                    <a:srgbClr val="FFFFFF"/>
                  </a:solidFill>
                </a:uFill>
                <a:latin typeface="Century Gothic"/>
                <a:ea typeface="MS PGothic"/>
              </a:rPr>
              <a:t> in a </a:t>
            </a:r>
            <a:r>
              <a:rPr lang="es-ES" sz="2180" spc="-1" dirty="0" err="1">
                <a:solidFill>
                  <a:srgbClr val="0099CC"/>
                </a:solidFill>
                <a:uFill>
                  <a:solidFill>
                    <a:srgbClr val="FFFFFF"/>
                  </a:solidFill>
                </a:uFill>
                <a:latin typeface="Century Gothic"/>
                <a:ea typeface="MS PGothic"/>
              </a:rPr>
              <a:t>Typical</a:t>
            </a:r>
            <a:r>
              <a:rPr lang="es-ES" sz="2180" spc="-1" dirty="0">
                <a:solidFill>
                  <a:srgbClr val="0099CC"/>
                </a:solidFill>
                <a:uFill>
                  <a:solidFill>
                    <a:srgbClr val="FFFFFF"/>
                  </a:solidFill>
                </a:uFill>
                <a:latin typeface="Century Gothic"/>
                <a:ea typeface="MS PGothic"/>
              </a:rPr>
              <a:t> Data Center</a:t>
            </a:r>
            <a:endParaRPr lang="en-US"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2" cstate="print"/>
          <a:stretch>
            <a:fillRect/>
          </a:stretch>
        </p:blipFill>
        <p:spPr>
          <a:xfrm>
            <a:off x="1153026" y="768000"/>
            <a:ext cx="9517914" cy="5858454"/>
          </a:xfrm>
          <a:prstGeom prst="rect">
            <a:avLst/>
          </a:prstGeom>
        </p:spPr>
      </p:pic>
    </p:spTree>
    <p:extLst>
      <p:ext uri="{BB962C8B-B14F-4D97-AF65-F5344CB8AC3E}">
        <p14:creationId xmlns:p14="http://schemas.microsoft.com/office/powerpoint/2010/main" xmlns="" val="28795823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UC BERKELEY </a:t>
            </a:r>
            <a:r>
              <a:rPr lang="es-ES" sz="2180" spc="-1" dirty="0" err="1">
                <a:solidFill>
                  <a:srgbClr val="0099CC"/>
                </a:solidFill>
                <a:uFill>
                  <a:solidFill>
                    <a:srgbClr val="FFFFFF"/>
                  </a:solidFill>
                </a:uFill>
                <a:latin typeface="Century Gothic"/>
                <a:ea typeface="MS PGothic"/>
              </a:rPr>
              <a:t>Research</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Projects</a:t>
            </a:r>
            <a:r>
              <a:rPr lang="es-ES" sz="2180" spc="-1" dirty="0">
                <a:solidFill>
                  <a:srgbClr val="0099CC"/>
                </a:solidFill>
                <a:uFill>
                  <a:solidFill>
                    <a:srgbClr val="FFFFFF"/>
                  </a:solidFill>
                </a:uFill>
                <a:latin typeface="Century Gothic"/>
                <a:ea typeface="MS PGothic"/>
              </a:rPr>
              <a:t> – </a:t>
            </a:r>
            <a:r>
              <a:rPr lang="es-ES" sz="2180" spc="-1" dirty="0" err="1">
                <a:solidFill>
                  <a:srgbClr val="0099CC"/>
                </a:solidFill>
                <a:uFill>
                  <a:solidFill>
                    <a:srgbClr val="FFFFFF"/>
                  </a:solidFill>
                </a:uFill>
                <a:latin typeface="Century Gothic"/>
                <a:ea typeface="MS PGothic"/>
              </a:rPr>
              <a:t>AMPlab</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Ended</a:t>
            </a:r>
            <a:r>
              <a:rPr lang="es-ES" sz="2180" spc="-1" dirty="0">
                <a:solidFill>
                  <a:srgbClr val="0099CC"/>
                </a:solidFill>
                <a:uFill>
                  <a:solidFill>
                    <a:srgbClr val="FFFFFF"/>
                  </a:solidFill>
                </a:uFill>
                <a:latin typeface="Century Gothic"/>
                <a:ea typeface="MS PGothic"/>
              </a:rPr>
              <a:t>) </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pic>
        <p:nvPicPr>
          <p:cNvPr id="3" name="Picture 2"/>
          <p:cNvPicPr>
            <a:picLocks noChangeAspect="1"/>
          </p:cNvPicPr>
          <p:nvPr/>
        </p:nvPicPr>
        <p:blipFill>
          <a:blip r:embed="rId4" cstate="print"/>
          <a:stretch>
            <a:fillRect/>
          </a:stretch>
        </p:blipFill>
        <p:spPr>
          <a:xfrm>
            <a:off x="1885950" y="1328965"/>
            <a:ext cx="8420100" cy="5067300"/>
          </a:xfrm>
          <a:prstGeom prst="rect">
            <a:avLst/>
          </a:prstGeom>
        </p:spPr>
      </p:pic>
      <p:sp>
        <p:nvSpPr>
          <p:cNvPr id="5" name="Rectangle 4"/>
          <p:cNvSpPr/>
          <p:nvPr/>
        </p:nvSpPr>
        <p:spPr>
          <a:xfrm>
            <a:off x="3703718" y="1013428"/>
            <a:ext cx="4754250" cy="369332"/>
          </a:xfrm>
          <a:prstGeom prst="rect">
            <a:avLst/>
          </a:prstGeom>
        </p:spPr>
        <p:txBody>
          <a:bodyPr wrap="none">
            <a:spAutoFit/>
          </a:bodyPr>
          <a:lstStyle/>
          <a:p>
            <a:r>
              <a:rPr lang="en-US" b="1" dirty="0">
                <a:solidFill>
                  <a:srgbClr val="595674"/>
                </a:solidFill>
                <a:latin typeface="Didact Gothic"/>
              </a:rPr>
              <a:t>BDAS (the Berkeley Data Analytics Stack)</a:t>
            </a:r>
            <a:endParaRPr lang="en-US" b="1" dirty="0"/>
          </a:p>
        </p:txBody>
      </p:sp>
      <p:sp>
        <p:nvSpPr>
          <p:cNvPr id="8" name="Rectangle 7"/>
          <p:cNvSpPr/>
          <p:nvPr/>
        </p:nvSpPr>
        <p:spPr>
          <a:xfrm>
            <a:off x="2735120" y="6450060"/>
            <a:ext cx="4337213" cy="338554"/>
          </a:xfrm>
          <a:prstGeom prst="rect">
            <a:avLst/>
          </a:prstGeom>
        </p:spPr>
        <p:txBody>
          <a:bodyPr wrap="none">
            <a:spAutoFit/>
          </a:bodyPr>
          <a:lstStyle/>
          <a:p>
            <a:r>
              <a:rPr lang="en-US" sz="1600" dirty="0"/>
              <a:t>Ref: </a:t>
            </a:r>
            <a:r>
              <a:rPr lang="en-US" sz="1600" dirty="0">
                <a:hlinkClick r:id="rId5"/>
              </a:rPr>
              <a:t>https://amplab.cs.berkeley.edu/software/</a:t>
            </a:r>
            <a:r>
              <a:rPr lang="en-US" sz="1600" dirty="0"/>
              <a:t> </a:t>
            </a:r>
          </a:p>
        </p:txBody>
      </p:sp>
      <p:pic>
        <p:nvPicPr>
          <p:cNvPr id="3074" name="Picture 2" descr="Resultado de imagen de amplab"/>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789600" y="383040"/>
            <a:ext cx="3159112" cy="105989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30875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Example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Latency</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Results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for</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Different</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Operations</a:t>
            </a:r>
            <a:r>
              <a:rPr lang="es-ES" sz="2180" spc="-1" dirty="0">
                <a:solidFill>
                  <a:srgbClr val="0099CC"/>
                </a:solidFill>
                <a:uFill>
                  <a:solidFill>
                    <a:srgbClr val="FFFFFF"/>
                  </a:solidFill>
                </a:uFill>
                <a:latin typeface="Century Gothic"/>
                <a:ea typeface="MS PGothic"/>
              </a:rPr>
              <a:t> </a:t>
            </a:r>
            <a:endParaRPr lang="en-US" sz="1800" b="0" strike="noStrike" spc="-1" dirty="0">
              <a:solidFill>
                <a:srgbClr val="000000"/>
              </a:solidFill>
              <a:uFill>
                <a:solidFill>
                  <a:srgbClr val="FFFFFF"/>
                </a:solidFill>
              </a:uFill>
              <a:latin typeface="Arial"/>
            </a:endParaRPr>
          </a:p>
        </p:txBody>
      </p:sp>
      <p:sp>
        <p:nvSpPr>
          <p:cNvPr id="2" name="TextBox 1"/>
          <p:cNvSpPr txBox="1"/>
          <p:nvPr/>
        </p:nvSpPr>
        <p:spPr>
          <a:xfrm>
            <a:off x="869795" y="1226634"/>
            <a:ext cx="8486078" cy="369332"/>
          </a:xfrm>
          <a:prstGeom prst="rect">
            <a:avLst/>
          </a:prstGeom>
          <a:noFill/>
        </p:spPr>
        <p:txBody>
          <a:bodyPr wrap="square" rtlCol="0">
            <a:spAutoFit/>
          </a:bodyPr>
          <a:lstStyle/>
          <a:p>
            <a:r>
              <a:rPr lang="es-ES"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2422064237"/>
              </p:ext>
            </p:extLst>
          </p:nvPr>
        </p:nvGraphicFramePr>
        <p:xfrm>
          <a:off x="209880" y="719666"/>
          <a:ext cx="10464628" cy="5191760"/>
        </p:xfrm>
        <a:graphic>
          <a:graphicData uri="http://schemas.openxmlformats.org/drawingml/2006/table">
            <a:tbl>
              <a:tblPr firstRow="1" bandRow="1">
                <a:tableStyleId>{5C22544A-7EE6-4342-B048-85BDC9FD1C3A}</a:tableStyleId>
              </a:tblPr>
              <a:tblGrid>
                <a:gridCol w="5047072">
                  <a:extLst>
                    <a:ext uri="{9D8B030D-6E8A-4147-A177-3AD203B41FA5}">
                      <a16:colId xmlns:a16="http://schemas.microsoft.com/office/drawing/2014/main" xmlns="" val="20000"/>
                    </a:ext>
                  </a:extLst>
                </a:gridCol>
                <a:gridCol w="2733987">
                  <a:extLst>
                    <a:ext uri="{9D8B030D-6E8A-4147-A177-3AD203B41FA5}">
                      <a16:colId xmlns:a16="http://schemas.microsoft.com/office/drawing/2014/main" xmlns="" val="20001"/>
                    </a:ext>
                  </a:extLst>
                </a:gridCol>
                <a:gridCol w="2683569">
                  <a:extLst>
                    <a:ext uri="{9D8B030D-6E8A-4147-A177-3AD203B41FA5}">
                      <a16:colId xmlns:a16="http://schemas.microsoft.com/office/drawing/2014/main" xmlns="" val="20002"/>
                    </a:ext>
                  </a:extLst>
                </a:gridCol>
              </a:tblGrid>
              <a:tr h="370840">
                <a:tc>
                  <a:txBody>
                    <a:bodyPr/>
                    <a:lstStyle/>
                    <a:p>
                      <a:r>
                        <a:rPr lang="es-ES" dirty="0"/>
                        <a:t>Refere</a:t>
                      </a:r>
                      <a:r>
                        <a:rPr lang="es-ES" baseline="0" dirty="0"/>
                        <a:t>nce </a:t>
                      </a:r>
                      <a:r>
                        <a:rPr lang="es-ES" dirty="0"/>
                        <a:t>Data</a:t>
                      </a:r>
                      <a:r>
                        <a:rPr lang="es-ES" baseline="0" dirty="0"/>
                        <a:t> </a:t>
                      </a:r>
                      <a:r>
                        <a:rPr lang="es-ES" baseline="0" dirty="0" err="1"/>
                        <a:t>Tasks</a:t>
                      </a:r>
                      <a:endParaRPr lang="en-US" dirty="0"/>
                    </a:p>
                  </a:txBody>
                  <a:tcPr/>
                </a:tc>
                <a:tc>
                  <a:txBody>
                    <a:bodyPr/>
                    <a:lstStyle/>
                    <a:p>
                      <a:r>
                        <a:rPr lang="es-ES" dirty="0"/>
                        <a:t>Latency</a:t>
                      </a:r>
                      <a:endParaRPr lang="en-US" dirty="0"/>
                    </a:p>
                  </a:txBody>
                  <a:tcPr/>
                </a:tc>
                <a:tc>
                  <a:txBody>
                    <a:bodyPr/>
                    <a:lstStyle/>
                    <a:p>
                      <a:r>
                        <a:rPr lang="es-ES" dirty="0" err="1"/>
                        <a:t>Multiplied</a:t>
                      </a:r>
                      <a:r>
                        <a:rPr lang="es-ES" dirty="0"/>
                        <a:t> </a:t>
                      </a:r>
                      <a:r>
                        <a:rPr lang="es-ES" dirty="0" err="1"/>
                        <a:t>by</a:t>
                      </a:r>
                      <a:r>
                        <a:rPr lang="es-ES" dirty="0"/>
                        <a:t> 1 </a:t>
                      </a:r>
                      <a:r>
                        <a:rPr lang="es-ES" dirty="0" err="1"/>
                        <a:t>billion</a:t>
                      </a:r>
                      <a:endParaRPr lang="en-US" dirty="0"/>
                    </a:p>
                  </a:txBody>
                  <a:tcPr/>
                </a:tc>
                <a:extLst>
                  <a:ext uri="{0D108BD9-81ED-4DB2-BD59-A6C34878D82A}">
                    <a16:rowId xmlns:a16="http://schemas.microsoft.com/office/drawing/2014/main" xmlns="" val="10000"/>
                  </a:ext>
                </a:extLst>
              </a:tr>
              <a:tr h="370840">
                <a:tc>
                  <a:txBody>
                    <a:bodyPr/>
                    <a:lstStyle/>
                    <a:p>
                      <a:r>
                        <a:rPr lang="es-ES" dirty="0"/>
                        <a:t>L1 CPU cache</a:t>
                      </a:r>
                      <a:r>
                        <a:rPr lang="es-ES" baseline="0" dirty="0"/>
                        <a:t> </a:t>
                      </a:r>
                      <a:r>
                        <a:rPr lang="es-ES" baseline="0" dirty="0" err="1"/>
                        <a:t>reference</a:t>
                      </a:r>
                      <a:endParaRPr lang="en-US" dirty="0"/>
                    </a:p>
                  </a:txBody>
                  <a:tcPr>
                    <a:solidFill>
                      <a:schemeClr val="accent1">
                        <a:lumMod val="20000"/>
                        <a:lumOff val="80000"/>
                      </a:schemeClr>
                    </a:solidFill>
                  </a:tcPr>
                </a:tc>
                <a:tc>
                  <a:txBody>
                    <a:bodyPr/>
                    <a:lstStyle/>
                    <a:p>
                      <a:r>
                        <a:rPr lang="es-ES" dirty="0"/>
                        <a:t>0.5</a:t>
                      </a:r>
                      <a:r>
                        <a:rPr lang="es-ES" baseline="0" dirty="0"/>
                        <a:t> </a:t>
                      </a:r>
                      <a:r>
                        <a:rPr lang="es-ES" dirty="0" err="1"/>
                        <a:t>ns</a:t>
                      </a:r>
                      <a:endParaRPr lang="en-US" dirty="0"/>
                    </a:p>
                  </a:txBody>
                  <a:tcPr>
                    <a:solidFill>
                      <a:schemeClr val="accent1">
                        <a:lumMod val="20000"/>
                        <a:lumOff val="80000"/>
                      </a:schemeClr>
                    </a:solidFill>
                  </a:tcPr>
                </a:tc>
                <a:tc>
                  <a:txBody>
                    <a:bodyPr/>
                    <a:lstStyle/>
                    <a:p>
                      <a:r>
                        <a:rPr lang="es-ES" dirty="0"/>
                        <a:t>0.5 s</a:t>
                      </a:r>
                      <a:endParaRPr lang="en-US" dirty="0"/>
                    </a:p>
                  </a:txBody>
                  <a:tcPr>
                    <a:solidFill>
                      <a:schemeClr val="accent1">
                        <a:lumMod val="20000"/>
                        <a:lumOff val="80000"/>
                      </a:schemeClr>
                    </a:solidFill>
                  </a:tcPr>
                </a:tc>
                <a:extLst>
                  <a:ext uri="{0D108BD9-81ED-4DB2-BD59-A6C34878D82A}">
                    <a16:rowId xmlns:a16="http://schemas.microsoft.com/office/drawing/2014/main" xmlns="" val="10001"/>
                  </a:ext>
                </a:extLst>
              </a:tr>
              <a:tr h="370840">
                <a:tc>
                  <a:txBody>
                    <a:bodyPr/>
                    <a:lstStyle/>
                    <a:p>
                      <a:r>
                        <a:rPr lang="es-ES" dirty="0" err="1"/>
                        <a:t>Branch</a:t>
                      </a:r>
                      <a:r>
                        <a:rPr lang="es-ES" dirty="0"/>
                        <a:t> </a:t>
                      </a:r>
                      <a:r>
                        <a:rPr lang="es-ES" dirty="0" err="1"/>
                        <a:t>mispredict</a:t>
                      </a:r>
                      <a:endParaRPr lang="en-US" dirty="0"/>
                    </a:p>
                  </a:txBody>
                  <a:tcPr>
                    <a:solidFill>
                      <a:schemeClr val="accent1">
                        <a:lumMod val="20000"/>
                        <a:lumOff val="80000"/>
                      </a:schemeClr>
                    </a:solidFill>
                  </a:tcPr>
                </a:tc>
                <a:tc>
                  <a:txBody>
                    <a:bodyPr/>
                    <a:lstStyle/>
                    <a:p>
                      <a:r>
                        <a:rPr lang="es-ES" dirty="0"/>
                        <a:t>5 </a:t>
                      </a:r>
                      <a:r>
                        <a:rPr lang="es-ES" dirty="0" err="1"/>
                        <a:t>ns</a:t>
                      </a:r>
                      <a:endParaRPr lang="en-US" dirty="0"/>
                    </a:p>
                  </a:txBody>
                  <a:tcPr>
                    <a:solidFill>
                      <a:schemeClr val="accent1">
                        <a:lumMod val="20000"/>
                        <a:lumOff val="80000"/>
                      </a:schemeClr>
                    </a:solidFill>
                  </a:tcPr>
                </a:tc>
                <a:tc>
                  <a:txBody>
                    <a:bodyPr/>
                    <a:lstStyle/>
                    <a:p>
                      <a:r>
                        <a:rPr lang="es-ES" dirty="0"/>
                        <a:t>5 s</a:t>
                      </a:r>
                      <a:endParaRPr lang="en-US" dirty="0"/>
                    </a:p>
                  </a:txBody>
                  <a:tcPr>
                    <a:solidFill>
                      <a:schemeClr val="accent1">
                        <a:lumMod val="20000"/>
                        <a:lumOff val="80000"/>
                      </a:schemeClr>
                    </a:solidFill>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L2 CPU cache</a:t>
                      </a:r>
                      <a:r>
                        <a:rPr lang="es-ES" baseline="0" dirty="0"/>
                        <a:t> </a:t>
                      </a:r>
                      <a:r>
                        <a:rPr lang="es-ES" baseline="0" dirty="0" err="1"/>
                        <a:t>reference</a:t>
                      </a:r>
                      <a:endParaRPr lang="en-US" dirty="0"/>
                    </a:p>
                  </a:txBody>
                  <a:tcPr>
                    <a:solidFill>
                      <a:schemeClr val="accent1">
                        <a:lumMod val="20000"/>
                        <a:lumOff val="80000"/>
                      </a:schemeClr>
                    </a:solidFill>
                  </a:tcPr>
                </a:tc>
                <a:tc>
                  <a:txBody>
                    <a:bodyPr/>
                    <a:lstStyle/>
                    <a:p>
                      <a:r>
                        <a:rPr lang="es-ES" dirty="0"/>
                        <a:t>7</a:t>
                      </a:r>
                      <a:r>
                        <a:rPr lang="es-ES" baseline="0" dirty="0"/>
                        <a:t> </a:t>
                      </a:r>
                      <a:r>
                        <a:rPr lang="es-ES" baseline="0" dirty="0" err="1"/>
                        <a:t>ns</a:t>
                      </a:r>
                      <a:endParaRPr lang="en-US"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7 s</a:t>
                      </a:r>
                      <a:endParaRPr lang="en-US" dirty="0"/>
                    </a:p>
                  </a:txBody>
                  <a:tcPr>
                    <a:solidFill>
                      <a:schemeClr val="accent1">
                        <a:lumMod val="20000"/>
                        <a:lumOff val="80000"/>
                      </a:schemeClr>
                    </a:solidFill>
                  </a:tcPr>
                </a:tc>
                <a:extLst>
                  <a:ext uri="{0D108BD9-81ED-4DB2-BD59-A6C34878D82A}">
                    <a16:rowId xmlns:a16="http://schemas.microsoft.com/office/drawing/2014/main" xmlns="" val="10003"/>
                  </a:ext>
                </a:extLst>
              </a:tr>
              <a:tr h="370840">
                <a:tc>
                  <a:txBody>
                    <a:bodyPr/>
                    <a:lstStyle/>
                    <a:p>
                      <a:r>
                        <a:rPr lang="es-ES" dirty="0" err="1"/>
                        <a:t>Mutex</a:t>
                      </a:r>
                      <a:r>
                        <a:rPr lang="es-ES" dirty="0"/>
                        <a:t> </a:t>
                      </a:r>
                      <a:r>
                        <a:rPr lang="es-ES" dirty="0" err="1"/>
                        <a:t>lock</a:t>
                      </a:r>
                      <a:r>
                        <a:rPr lang="es-ES" dirty="0"/>
                        <a:t>/</a:t>
                      </a:r>
                      <a:r>
                        <a:rPr lang="es-ES" dirty="0" err="1"/>
                        <a:t>unlock</a:t>
                      </a:r>
                      <a:endParaRPr lang="en-US" dirty="0"/>
                    </a:p>
                  </a:txBody>
                  <a:tcPr>
                    <a:solidFill>
                      <a:schemeClr val="accent1">
                        <a:lumMod val="20000"/>
                        <a:lumOff val="80000"/>
                      </a:schemeClr>
                    </a:solidFill>
                  </a:tcPr>
                </a:tc>
                <a:tc>
                  <a:txBody>
                    <a:bodyPr/>
                    <a:lstStyle/>
                    <a:p>
                      <a:r>
                        <a:rPr lang="es-ES" dirty="0"/>
                        <a:t>25 </a:t>
                      </a:r>
                      <a:r>
                        <a:rPr lang="es-ES" dirty="0" err="1"/>
                        <a:t>ns</a:t>
                      </a:r>
                      <a:endParaRPr lang="en-US"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25 s</a:t>
                      </a:r>
                      <a:endParaRPr lang="en-US" dirty="0"/>
                    </a:p>
                  </a:txBody>
                  <a:tcPr>
                    <a:solidFill>
                      <a:schemeClr val="accent1">
                        <a:lumMod val="20000"/>
                        <a:lumOff val="80000"/>
                      </a:schemeClr>
                    </a:solidFill>
                  </a:tcPr>
                </a:tc>
                <a:extLst>
                  <a:ext uri="{0D108BD9-81ED-4DB2-BD59-A6C34878D82A}">
                    <a16:rowId xmlns:a16="http://schemas.microsoft.com/office/drawing/2014/main" xmlns="" val="10004"/>
                  </a:ext>
                </a:extLst>
              </a:tr>
              <a:tr h="370840">
                <a:tc>
                  <a:txBody>
                    <a:bodyPr/>
                    <a:lstStyle/>
                    <a:p>
                      <a:r>
                        <a:rPr lang="es-ES" dirty="0" err="1"/>
                        <a:t>Main</a:t>
                      </a:r>
                      <a:r>
                        <a:rPr lang="es-ES" dirty="0"/>
                        <a:t> </a:t>
                      </a:r>
                      <a:r>
                        <a:rPr lang="es-ES" dirty="0" err="1"/>
                        <a:t>memory</a:t>
                      </a:r>
                      <a:r>
                        <a:rPr lang="es-ES" dirty="0"/>
                        <a:t> </a:t>
                      </a:r>
                      <a:r>
                        <a:rPr lang="es-ES" dirty="0" err="1"/>
                        <a:t>reference</a:t>
                      </a:r>
                      <a:endParaRPr lang="en-US" dirty="0"/>
                    </a:p>
                  </a:txBody>
                  <a:tcPr>
                    <a:solidFill>
                      <a:schemeClr val="accent1">
                        <a:lumMod val="20000"/>
                        <a:lumOff val="80000"/>
                      </a:schemeClr>
                    </a:solidFill>
                  </a:tcPr>
                </a:tc>
                <a:tc>
                  <a:txBody>
                    <a:bodyPr/>
                    <a:lstStyle/>
                    <a:p>
                      <a:r>
                        <a:rPr lang="es-ES" dirty="0"/>
                        <a:t>100 </a:t>
                      </a:r>
                      <a:r>
                        <a:rPr lang="es-ES" dirty="0" err="1"/>
                        <a:t>ns</a:t>
                      </a:r>
                      <a:endParaRPr lang="en-US" dirty="0"/>
                    </a:p>
                  </a:txBody>
                  <a:tcPr>
                    <a:solidFill>
                      <a:schemeClr val="accent1">
                        <a:lumMod val="20000"/>
                        <a:lumOff val="80000"/>
                      </a:schemeClr>
                    </a:solidFill>
                  </a:tcPr>
                </a:tc>
                <a:tc>
                  <a:txBody>
                    <a:bodyPr/>
                    <a:lstStyle/>
                    <a:p>
                      <a:r>
                        <a:rPr lang="es-ES" dirty="0"/>
                        <a:t>100 s</a:t>
                      </a:r>
                      <a:endParaRPr lang="en-US" dirty="0"/>
                    </a:p>
                  </a:txBody>
                  <a:tcPr>
                    <a:solidFill>
                      <a:schemeClr val="accent1">
                        <a:lumMod val="20000"/>
                        <a:lumOff val="80000"/>
                      </a:schemeClr>
                    </a:solidFill>
                  </a:tcPr>
                </a:tc>
                <a:extLst>
                  <a:ext uri="{0D108BD9-81ED-4DB2-BD59-A6C34878D82A}">
                    <a16:rowId xmlns:a16="http://schemas.microsoft.com/office/drawing/2014/main" xmlns="" val="10005"/>
                  </a:ext>
                </a:extLst>
              </a:tr>
              <a:tr h="370840">
                <a:tc>
                  <a:txBody>
                    <a:bodyPr/>
                    <a:lstStyle/>
                    <a:p>
                      <a:pPr marL="0" algn="l" defTabSz="914400" rtl="0" eaLnBrk="1" latinLnBrk="0" hangingPunct="1"/>
                      <a:r>
                        <a:rPr lang="es-ES" sz="1800" kern="1200" dirty="0" err="1">
                          <a:solidFill>
                            <a:schemeClr val="dk1"/>
                          </a:solidFill>
                          <a:latin typeface="+mn-lt"/>
                          <a:ea typeface="+mn-ea"/>
                          <a:cs typeface="+mn-cs"/>
                        </a:rPr>
                        <a:t>Send</a:t>
                      </a:r>
                      <a:r>
                        <a:rPr lang="es-ES" sz="1800" kern="1200" dirty="0">
                          <a:solidFill>
                            <a:schemeClr val="dk1"/>
                          </a:solidFill>
                          <a:latin typeface="+mn-lt"/>
                          <a:ea typeface="+mn-ea"/>
                          <a:cs typeface="+mn-cs"/>
                        </a:rPr>
                        <a:t> 2KBs </a:t>
                      </a:r>
                      <a:r>
                        <a:rPr lang="es-ES" sz="1800" kern="1200" dirty="0" err="1">
                          <a:solidFill>
                            <a:schemeClr val="dk1"/>
                          </a:solidFill>
                          <a:latin typeface="+mn-lt"/>
                          <a:ea typeface="+mn-ea"/>
                          <a:cs typeface="+mn-cs"/>
                        </a:rPr>
                        <a:t>over</a:t>
                      </a:r>
                      <a:r>
                        <a:rPr lang="es-ES" sz="1800" kern="1200" dirty="0">
                          <a:solidFill>
                            <a:schemeClr val="dk1"/>
                          </a:solidFill>
                          <a:latin typeface="+mn-lt"/>
                          <a:ea typeface="+mn-ea"/>
                          <a:cs typeface="+mn-cs"/>
                        </a:rPr>
                        <a:t> 1 </a:t>
                      </a:r>
                      <a:r>
                        <a:rPr lang="es-ES" sz="1800" kern="1200" dirty="0" err="1">
                          <a:solidFill>
                            <a:schemeClr val="dk1"/>
                          </a:solidFill>
                          <a:latin typeface="+mn-lt"/>
                          <a:ea typeface="+mn-ea"/>
                          <a:cs typeface="+mn-cs"/>
                        </a:rPr>
                        <a:t>Gbps</a:t>
                      </a:r>
                      <a:r>
                        <a:rPr lang="es-ES" sz="1800" kern="1200" dirty="0">
                          <a:solidFill>
                            <a:schemeClr val="dk1"/>
                          </a:solidFill>
                          <a:latin typeface="+mn-lt"/>
                          <a:ea typeface="+mn-ea"/>
                          <a:cs typeface="+mn-cs"/>
                        </a:rPr>
                        <a:t> </a:t>
                      </a:r>
                      <a:r>
                        <a:rPr lang="es-ES" sz="1800" kern="1200" dirty="0" err="1">
                          <a:solidFill>
                            <a:schemeClr val="dk1"/>
                          </a:solidFill>
                          <a:latin typeface="+mn-lt"/>
                          <a:ea typeface="+mn-ea"/>
                          <a:cs typeface="+mn-cs"/>
                        </a:rPr>
                        <a:t>network</a:t>
                      </a:r>
                      <a:endParaRPr lang="en-US" sz="1800" kern="1200" dirty="0">
                        <a:solidFill>
                          <a:schemeClr val="dk1"/>
                        </a:solidFill>
                        <a:latin typeface="+mn-lt"/>
                        <a:ea typeface="+mn-ea"/>
                        <a:cs typeface="+mn-cs"/>
                      </a:endParaRPr>
                    </a:p>
                  </a:txBody>
                  <a:tcPr>
                    <a:solidFill>
                      <a:schemeClr val="accent4">
                        <a:lumMod val="60000"/>
                        <a:lumOff val="40000"/>
                      </a:schemeClr>
                    </a:solidFill>
                  </a:tcPr>
                </a:tc>
                <a:tc>
                  <a:txBody>
                    <a:bodyPr/>
                    <a:lstStyle/>
                    <a:p>
                      <a:pPr marL="0" algn="l" defTabSz="914400" rtl="0" eaLnBrk="1" latinLnBrk="0" hangingPunct="1"/>
                      <a:r>
                        <a:rPr lang="es-ES" sz="1800" kern="1200" dirty="0">
                          <a:solidFill>
                            <a:schemeClr val="dk1"/>
                          </a:solidFill>
                          <a:latin typeface="+mn-lt"/>
                          <a:ea typeface="+mn-ea"/>
                          <a:cs typeface="+mn-cs"/>
                        </a:rPr>
                        <a:t>20,000 </a:t>
                      </a:r>
                      <a:r>
                        <a:rPr lang="es-ES" sz="1800" kern="1200" dirty="0" err="1">
                          <a:solidFill>
                            <a:schemeClr val="dk1"/>
                          </a:solidFill>
                          <a:latin typeface="+mn-lt"/>
                          <a:ea typeface="+mn-ea"/>
                          <a:cs typeface="+mn-cs"/>
                        </a:rPr>
                        <a:t>ns</a:t>
                      </a:r>
                      <a:r>
                        <a:rPr lang="es-ES" sz="1800" kern="1200" dirty="0">
                          <a:solidFill>
                            <a:schemeClr val="dk1"/>
                          </a:solidFill>
                          <a:latin typeface="+mn-lt"/>
                          <a:ea typeface="+mn-ea"/>
                          <a:cs typeface="+mn-cs"/>
                        </a:rPr>
                        <a:t>= 20 </a:t>
                      </a:r>
                      <a:r>
                        <a:rPr lang="el-GR" sz="1800" kern="1200" dirty="0">
                          <a:solidFill>
                            <a:schemeClr val="dk1"/>
                          </a:solidFill>
                          <a:latin typeface="+mn-lt"/>
                          <a:ea typeface="+mn-ea"/>
                          <a:cs typeface="+mn-cs"/>
                        </a:rPr>
                        <a:t>μ</a:t>
                      </a:r>
                      <a:r>
                        <a:rPr lang="es-ES" sz="1800" kern="1200" dirty="0">
                          <a:solidFill>
                            <a:schemeClr val="dk1"/>
                          </a:solidFill>
                          <a:latin typeface="+mn-lt"/>
                          <a:ea typeface="+mn-ea"/>
                          <a:cs typeface="+mn-cs"/>
                        </a:rPr>
                        <a:t>s</a:t>
                      </a:r>
                      <a:endParaRPr lang="en-US" sz="1800" kern="1200" dirty="0">
                        <a:solidFill>
                          <a:schemeClr val="dk1"/>
                        </a:solidFill>
                        <a:latin typeface="+mn-lt"/>
                        <a:ea typeface="+mn-ea"/>
                        <a:cs typeface="+mn-cs"/>
                      </a:endParaRPr>
                    </a:p>
                  </a:txBody>
                  <a:tcPr>
                    <a:solidFill>
                      <a:schemeClr val="accent4">
                        <a:lumMod val="60000"/>
                        <a:lumOff val="40000"/>
                      </a:schemeClr>
                    </a:solidFill>
                  </a:tcPr>
                </a:tc>
                <a:tc>
                  <a:txBody>
                    <a:bodyPr/>
                    <a:lstStyle/>
                    <a:p>
                      <a:pPr marL="0" algn="l" defTabSz="914400" rtl="0" eaLnBrk="1" latinLnBrk="0" hangingPunct="1"/>
                      <a:r>
                        <a:rPr lang="es-ES" sz="1800" kern="1200" dirty="0">
                          <a:solidFill>
                            <a:schemeClr val="dk1"/>
                          </a:solidFill>
                          <a:latin typeface="+mn-lt"/>
                          <a:ea typeface="+mn-ea"/>
                          <a:cs typeface="+mn-cs"/>
                        </a:rPr>
                        <a:t>5.5 </a:t>
                      </a:r>
                      <a:r>
                        <a:rPr lang="es-ES" sz="1800" kern="1200" dirty="0" err="1">
                          <a:solidFill>
                            <a:schemeClr val="dk1"/>
                          </a:solidFill>
                          <a:latin typeface="+mn-lt"/>
                          <a:ea typeface="+mn-ea"/>
                          <a:cs typeface="+mn-cs"/>
                        </a:rPr>
                        <a:t>hr</a:t>
                      </a:r>
                      <a:endParaRPr lang="en-US" sz="1800" kern="1200" dirty="0">
                        <a:solidFill>
                          <a:schemeClr val="dk1"/>
                        </a:solidFill>
                        <a:latin typeface="+mn-lt"/>
                        <a:ea typeface="+mn-ea"/>
                        <a:cs typeface="+mn-cs"/>
                      </a:endParaRPr>
                    </a:p>
                  </a:txBody>
                  <a:tcPr>
                    <a:solidFill>
                      <a:schemeClr val="accent4">
                        <a:lumMod val="60000"/>
                        <a:lumOff val="40000"/>
                      </a:schemeClr>
                    </a:solidFill>
                  </a:tcPr>
                </a:tc>
                <a:extLst>
                  <a:ext uri="{0D108BD9-81ED-4DB2-BD59-A6C34878D82A}">
                    <a16:rowId xmlns:a16="http://schemas.microsoft.com/office/drawing/2014/main" xmlns="" val="10006"/>
                  </a:ext>
                </a:extLst>
              </a:tr>
              <a:tr h="370840">
                <a:tc>
                  <a:txBody>
                    <a:bodyPr/>
                    <a:lstStyle/>
                    <a:p>
                      <a:r>
                        <a:rPr lang="es-ES" dirty="0"/>
                        <a:t>SSD (</a:t>
                      </a:r>
                      <a:r>
                        <a:rPr lang="es-ES" dirty="0" err="1"/>
                        <a:t>Fast</a:t>
                      </a:r>
                      <a:r>
                        <a:rPr lang="es-ES" baseline="0" dirty="0"/>
                        <a:t> Disk</a:t>
                      </a:r>
                      <a:r>
                        <a:rPr lang="es-ES" dirty="0"/>
                        <a:t>) </a:t>
                      </a:r>
                      <a:r>
                        <a:rPr lang="es-ES" baseline="0" dirty="0" err="1"/>
                        <a:t>Random</a:t>
                      </a:r>
                      <a:r>
                        <a:rPr lang="es-ES" baseline="0" dirty="0"/>
                        <a:t> </a:t>
                      </a:r>
                      <a:r>
                        <a:rPr lang="es-ES" baseline="0" dirty="0" err="1"/>
                        <a:t>Read</a:t>
                      </a:r>
                      <a:endParaRPr lang="en-US"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150,000 </a:t>
                      </a:r>
                      <a:r>
                        <a:rPr lang="es-ES" dirty="0" err="1"/>
                        <a:t>ns</a:t>
                      </a:r>
                      <a:r>
                        <a:rPr lang="es-ES" dirty="0"/>
                        <a:t>= 150 </a:t>
                      </a:r>
                      <a:r>
                        <a:rPr lang="el-GR" sz="1800" b="0" i="0" kern="1200" dirty="0">
                          <a:solidFill>
                            <a:schemeClr val="dk1"/>
                          </a:solidFill>
                          <a:effectLst/>
                          <a:latin typeface="+mn-lt"/>
                          <a:ea typeface="+mn-ea"/>
                          <a:cs typeface="+mn-cs"/>
                        </a:rPr>
                        <a:t>μ</a:t>
                      </a:r>
                      <a:r>
                        <a:rPr lang="es-ES" dirty="0"/>
                        <a:t>s</a:t>
                      </a:r>
                      <a:endParaRPr lang="en-US" dirty="0"/>
                    </a:p>
                  </a:txBody>
                  <a:tcPr>
                    <a:solidFill>
                      <a:schemeClr val="accent6">
                        <a:lumMod val="40000"/>
                        <a:lumOff val="60000"/>
                      </a:schemeClr>
                    </a:solidFill>
                  </a:tcPr>
                </a:tc>
                <a:tc>
                  <a:txBody>
                    <a:bodyPr/>
                    <a:lstStyle/>
                    <a:p>
                      <a:r>
                        <a:rPr lang="es-ES" dirty="0"/>
                        <a:t>1.7 </a:t>
                      </a:r>
                      <a:r>
                        <a:rPr lang="es-ES" dirty="0" err="1"/>
                        <a:t>days</a:t>
                      </a:r>
                      <a:endParaRPr lang="en-US" dirty="0"/>
                    </a:p>
                  </a:txBody>
                  <a:tcPr>
                    <a:solidFill>
                      <a:schemeClr val="accent6">
                        <a:lumMod val="40000"/>
                        <a:lumOff val="60000"/>
                      </a:schemeClr>
                    </a:solidFill>
                  </a:tcPr>
                </a:tc>
                <a:extLst>
                  <a:ext uri="{0D108BD9-81ED-4DB2-BD59-A6C34878D82A}">
                    <a16:rowId xmlns:a16="http://schemas.microsoft.com/office/drawing/2014/main" xmlns="" val="10007"/>
                  </a:ext>
                </a:extLst>
              </a:tr>
              <a:tr h="370840">
                <a:tc>
                  <a:txBody>
                    <a:bodyPr/>
                    <a:lstStyle/>
                    <a:p>
                      <a:pPr marL="0" algn="l" defTabSz="914400" rtl="0" eaLnBrk="1" latinLnBrk="0" hangingPunct="1"/>
                      <a:r>
                        <a:rPr lang="es-ES" sz="1800" kern="1200" dirty="0" err="1">
                          <a:solidFill>
                            <a:schemeClr val="dk1"/>
                          </a:solidFill>
                          <a:latin typeface="+mn-lt"/>
                          <a:ea typeface="+mn-ea"/>
                          <a:cs typeface="+mn-cs"/>
                        </a:rPr>
                        <a:t>Read</a:t>
                      </a:r>
                      <a:r>
                        <a:rPr lang="es-ES" sz="1800" kern="1200" dirty="0">
                          <a:solidFill>
                            <a:schemeClr val="dk1"/>
                          </a:solidFill>
                          <a:latin typeface="+mn-lt"/>
                          <a:ea typeface="+mn-ea"/>
                          <a:cs typeface="+mn-cs"/>
                        </a:rPr>
                        <a:t> 1 MB </a:t>
                      </a:r>
                      <a:r>
                        <a:rPr lang="es-ES" sz="1800" kern="1200" dirty="0" err="1">
                          <a:solidFill>
                            <a:schemeClr val="dk1"/>
                          </a:solidFill>
                          <a:latin typeface="+mn-lt"/>
                          <a:ea typeface="+mn-ea"/>
                          <a:cs typeface="+mn-cs"/>
                        </a:rPr>
                        <a:t>sequentially</a:t>
                      </a:r>
                      <a:r>
                        <a:rPr lang="es-ES" sz="1800" kern="1200" dirty="0">
                          <a:solidFill>
                            <a:schemeClr val="dk1"/>
                          </a:solidFill>
                          <a:latin typeface="+mn-lt"/>
                          <a:ea typeface="+mn-ea"/>
                          <a:cs typeface="+mn-cs"/>
                        </a:rPr>
                        <a:t> </a:t>
                      </a:r>
                      <a:r>
                        <a:rPr lang="es-ES" sz="1800" kern="1200" dirty="0" err="1">
                          <a:solidFill>
                            <a:schemeClr val="dk1"/>
                          </a:solidFill>
                          <a:latin typeface="+mn-lt"/>
                          <a:ea typeface="+mn-ea"/>
                          <a:cs typeface="+mn-cs"/>
                        </a:rPr>
                        <a:t>from</a:t>
                      </a:r>
                      <a:r>
                        <a:rPr lang="es-ES" sz="1800" kern="1200" dirty="0">
                          <a:solidFill>
                            <a:schemeClr val="dk1"/>
                          </a:solidFill>
                          <a:latin typeface="+mn-lt"/>
                          <a:ea typeface="+mn-ea"/>
                          <a:cs typeface="+mn-cs"/>
                        </a:rPr>
                        <a:t> </a:t>
                      </a:r>
                      <a:r>
                        <a:rPr lang="es-ES" sz="1800" kern="1200" dirty="0" err="1">
                          <a:solidFill>
                            <a:schemeClr val="dk1"/>
                          </a:solidFill>
                          <a:latin typeface="+mn-lt"/>
                          <a:ea typeface="+mn-ea"/>
                          <a:cs typeface="+mn-cs"/>
                        </a:rPr>
                        <a:t>memory</a:t>
                      </a:r>
                      <a:endParaRPr lang="en-US" sz="1800"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200" dirty="0">
                          <a:solidFill>
                            <a:schemeClr val="dk1"/>
                          </a:solidFill>
                          <a:latin typeface="+mn-lt"/>
                          <a:ea typeface="+mn-ea"/>
                          <a:cs typeface="+mn-cs"/>
                        </a:rPr>
                        <a:t>250,000 </a:t>
                      </a:r>
                      <a:r>
                        <a:rPr lang="es-ES" sz="1800" kern="1200" dirty="0" err="1">
                          <a:solidFill>
                            <a:schemeClr val="dk1"/>
                          </a:solidFill>
                          <a:latin typeface="+mn-lt"/>
                          <a:ea typeface="+mn-ea"/>
                          <a:cs typeface="+mn-cs"/>
                        </a:rPr>
                        <a:t>ns</a:t>
                      </a:r>
                      <a:r>
                        <a:rPr lang="es-ES" sz="1800" kern="1200" dirty="0">
                          <a:solidFill>
                            <a:schemeClr val="dk1"/>
                          </a:solidFill>
                          <a:latin typeface="+mn-lt"/>
                          <a:ea typeface="+mn-ea"/>
                          <a:cs typeface="+mn-cs"/>
                        </a:rPr>
                        <a:t>= 250 </a:t>
                      </a:r>
                      <a:r>
                        <a:rPr lang="el-GR" sz="1800" kern="1200" dirty="0">
                          <a:solidFill>
                            <a:schemeClr val="dk1"/>
                          </a:solidFill>
                          <a:latin typeface="+mn-lt"/>
                          <a:ea typeface="+mn-ea"/>
                          <a:cs typeface="+mn-cs"/>
                        </a:rPr>
                        <a:t>μ</a:t>
                      </a:r>
                      <a:r>
                        <a:rPr lang="es-ES" sz="1800" kern="1200" dirty="0">
                          <a:solidFill>
                            <a:schemeClr val="dk1"/>
                          </a:solidFill>
                          <a:latin typeface="+mn-lt"/>
                          <a:ea typeface="+mn-ea"/>
                          <a:cs typeface="+mn-cs"/>
                        </a:rPr>
                        <a:t>s</a:t>
                      </a:r>
                      <a:endParaRPr lang="en-US" sz="1800"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l" defTabSz="914400" rtl="0" eaLnBrk="1" latinLnBrk="0" hangingPunct="1"/>
                      <a:r>
                        <a:rPr lang="es-ES" sz="1800" kern="1200" dirty="0">
                          <a:solidFill>
                            <a:schemeClr val="dk1"/>
                          </a:solidFill>
                          <a:latin typeface="+mn-lt"/>
                          <a:ea typeface="+mn-ea"/>
                          <a:cs typeface="+mn-cs"/>
                        </a:rPr>
                        <a:t>2.9 </a:t>
                      </a:r>
                      <a:r>
                        <a:rPr lang="es-ES" sz="1800" kern="1200" dirty="0" err="1">
                          <a:solidFill>
                            <a:schemeClr val="dk1"/>
                          </a:solidFill>
                          <a:latin typeface="+mn-lt"/>
                          <a:ea typeface="+mn-ea"/>
                          <a:cs typeface="+mn-cs"/>
                        </a:rPr>
                        <a:t>days</a:t>
                      </a:r>
                      <a:endParaRPr lang="en-US" sz="1800" kern="1200" dirty="0">
                        <a:solidFill>
                          <a:schemeClr val="dk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xmlns="" val="10008"/>
                  </a:ext>
                </a:extLst>
              </a:tr>
              <a:tr h="370840">
                <a:tc>
                  <a:txBody>
                    <a:bodyPr/>
                    <a:lstStyle/>
                    <a:p>
                      <a:r>
                        <a:rPr lang="es-ES" dirty="0" err="1"/>
                        <a:t>Rountrip</a:t>
                      </a:r>
                      <a:r>
                        <a:rPr lang="es-ES" baseline="0" dirty="0"/>
                        <a:t> </a:t>
                      </a:r>
                      <a:r>
                        <a:rPr lang="es-ES" baseline="0" dirty="0" err="1"/>
                        <a:t>within</a:t>
                      </a:r>
                      <a:r>
                        <a:rPr lang="es-ES" baseline="0" dirty="0"/>
                        <a:t> </a:t>
                      </a:r>
                      <a:r>
                        <a:rPr lang="es-ES" baseline="0" dirty="0" err="1"/>
                        <a:t>the</a:t>
                      </a:r>
                      <a:r>
                        <a:rPr lang="es-ES" baseline="0" dirty="0"/>
                        <a:t> </a:t>
                      </a:r>
                      <a:r>
                        <a:rPr lang="es-ES" baseline="0" dirty="0" err="1"/>
                        <a:t>same</a:t>
                      </a:r>
                      <a:r>
                        <a:rPr lang="es-ES" baseline="0" dirty="0"/>
                        <a:t> </a:t>
                      </a:r>
                      <a:r>
                        <a:rPr lang="es-ES" baseline="0" dirty="0" err="1"/>
                        <a:t>datacenter</a:t>
                      </a:r>
                      <a:r>
                        <a:rPr lang="es-ES" baseline="0" dirty="0"/>
                        <a:t> </a:t>
                      </a:r>
                      <a:r>
                        <a:rPr lang="es-ES" baseline="0" dirty="0" err="1"/>
                        <a:t>network</a:t>
                      </a:r>
                      <a:endParaRPr lang="en-US" dirty="0"/>
                    </a:p>
                  </a:txBody>
                  <a:tcP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500,000 </a:t>
                      </a:r>
                      <a:r>
                        <a:rPr lang="es-ES" dirty="0" err="1"/>
                        <a:t>ns</a:t>
                      </a:r>
                      <a:r>
                        <a:rPr lang="es-ES" dirty="0"/>
                        <a:t>= 0.5 ms</a:t>
                      </a:r>
                      <a:endParaRPr lang="en-US" dirty="0"/>
                    </a:p>
                  </a:txBody>
                  <a:tcPr>
                    <a:solidFill>
                      <a:schemeClr val="accent4">
                        <a:lumMod val="60000"/>
                        <a:lumOff val="40000"/>
                      </a:schemeClr>
                    </a:solidFill>
                  </a:tcPr>
                </a:tc>
                <a:tc>
                  <a:txBody>
                    <a:bodyPr/>
                    <a:lstStyle/>
                    <a:p>
                      <a:r>
                        <a:rPr lang="es-ES" dirty="0"/>
                        <a:t>5.8 </a:t>
                      </a:r>
                      <a:r>
                        <a:rPr lang="es-ES" dirty="0" err="1"/>
                        <a:t>days</a:t>
                      </a:r>
                      <a:endParaRPr lang="en-US" dirty="0"/>
                    </a:p>
                  </a:txBody>
                  <a:tcPr>
                    <a:solidFill>
                      <a:schemeClr val="accent4">
                        <a:lumMod val="60000"/>
                        <a:lumOff val="40000"/>
                      </a:schemeClr>
                    </a:solidFill>
                  </a:tcPr>
                </a:tc>
                <a:extLst>
                  <a:ext uri="{0D108BD9-81ED-4DB2-BD59-A6C34878D82A}">
                    <a16:rowId xmlns:a16="http://schemas.microsoft.com/office/drawing/2014/main" xmlns="" val="100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Read</a:t>
                      </a:r>
                      <a:r>
                        <a:rPr lang="es-ES" baseline="0" dirty="0"/>
                        <a:t> 1 MB </a:t>
                      </a:r>
                      <a:r>
                        <a:rPr lang="es-ES" baseline="0" dirty="0" err="1"/>
                        <a:t>sequentially</a:t>
                      </a:r>
                      <a:r>
                        <a:rPr lang="es-ES" baseline="0" dirty="0"/>
                        <a:t> </a:t>
                      </a:r>
                      <a:r>
                        <a:rPr lang="es-ES" baseline="0" dirty="0" err="1"/>
                        <a:t>from</a:t>
                      </a:r>
                      <a:r>
                        <a:rPr lang="es-ES" baseline="0" dirty="0"/>
                        <a:t> SSD </a:t>
                      </a:r>
                      <a:r>
                        <a:rPr lang="es-ES" dirty="0"/>
                        <a:t>(</a:t>
                      </a:r>
                      <a:r>
                        <a:rPr lang="es-ES" dirty="0" err="1"/>
                        <a:t>Fast</a:t>
                      </a:r>
                      <a:r>
                        <a:rPr lang="es-ES" baseline="0" dirty="0"/>
                        <a:t> Disk</a:t>
                      </a:r>
                      <a:r>
                        <a:rPr lang="es-ES" dirty="0"/>
                        <a:t>) </a:t>
                      </a:r>
                      <a:endParaRPr lang="en-US"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1,000,000 </a:t>
                      </a:r>
                      <a:r>
                        <a:rPr lang="es-ES" dirty="0" err="1"/>
                        <a:t>ns</a:t>
                      </a:r>
                      <a:r>
                        <a:rPr lang="es-ES" dirty="0"/>
                        <a:t>= 1 ms</a:t>
                      </a:r>
                      <a:endParaRPr lang="en-US" dirty="0"/>
                    </a:p>
                  </a:txBody>
                  <a:tcPr>
                    <a:solidFill>
                      <a:schemeClr val="accent6">
                        <a:lumMod val="40000"/>
                        <a:lumOff val="60000"/>
                      </a:schemeClr>
                    </a:solidFill>
                  </a:tcPr>
                </a:tc>
                <a:tc>
                  <a:txBody>
                    <a:bodyPr/>
                    <a:lstStyle/>
                    <a:p>
                      <a:r>
                        <a:rPr lang="es-ES" dirty="0"/>
                        <a:t>11.6 </a:t>
                      </a:r>
                      <a:r>
                        <a:rPr lang="es-ES" dirty="0" err="1"/>
                        <a:t>days</a:t>
                      </a:r>
                      <a:endParaRPr lang="en-US" dirty="0"/>
                    </a:p>
                  </a:txBody>
                  <a:tcPr>
                    <a:solidFill>
                      <a:schemeClr val="accent6">
                        <a:lumMod val="40000"/>
                        <a:lumOff val="60000"/>
                      </a:schemeClr>
                    </a:solidFill>
                  </a:tcPr>
                </a:tc>
                <a:extLst>
                  <a:ext uri="{0D108BD9-81ED-4DB2-BD59-A6C34878D82A}">
                    <a16:rowId xmlns:a16="http://schemas.microsoft.com/office/drawing/2014/main" xmlns="" val="10010"/>
                  </a:ext>
                </a:extLst>
              </a:tr>
              <a:tr h="370840">
                <a:tc>
                  <a:txBody>
                    <a:bodyPr/>
                    <a:lstStyle/>
                    <a:p>
                      <a:r>
                        <a:rPr lang="es-ES" dirty="0"/>
                        <a:t>SATA Disk</a:t>
                      </a:r>
                      <a:r>
                        <a:rPr lang="es-ES" baseline="0" dirty="0"/>
                        <a:t> </a:t>
                      </a:r>
                      <a:r>
                        <a:rPr lang="es-ES" baseline="0" dirty="0" err="1"/>
                        <a:t>Seek</a:t>
                      </a:r>
                      <a:endParaRPr lang="en-US"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10,000,000 </a:t>
                      </a:r>
                      <a:r>
                        <a:rPr lang="es-ES" dirty="0" err="1"/>
                        <a:t>ns</a:t>
                      </a:r>
                      <a:r>
                        <a:rPr lang="es-ES" dirty="0"/>
                        <a:t>= 10 ms</a:t>
                      </a:r>
                      <a:endParaRPr lang="en-US" dirty="0"/>
                    </a:p>
                  </a:txBody>
                  <a:tcPr>
                    <a:solidFill>
                      <a:schemeClr val="accent6">
                        <a:lumMod val="40000"/>
                        <a:lumOff val="60000"/>
                      </a:schemeClr>
                    </a:solidFill>
                  </a:tcPr>
                </a:tc>
                <a:tc>
                  <a:txBody>
                    <a:bodyPr/>
                    <a:lstStyle/>
                    <a:p>
                      <a:r>
                        <a:rPr lang="es-ES" dirty="0"/>
                        <a:t>16.5 </a:t>
                      </a:r>
                      <a:r>
                        <a:rPr lang="es-ES" dirty="0" err="1"/>
                        <a:t>weeks</a:t>
                      </a:r>
                      <a:endParaRPr lang="en-US" dirty="0"/>
                    </a:p>
                  </a:txBody>
                  <a:tcPr>
                    <a:solidFill>
                      <a:schemeClr val="accent6">
                        <a:lumMod val="40000"/>
                        <a:lumOff val="60000"/>
                      </a:schemeClr>
                    </a:solidFill>
                  </a:tcPr>
                </a:tc>
                <a:extLst>
                  <a:ext uri="{0D108BD9-81ED-4DB2-BD59-A6C34878D82A}">
                    <a16:rowId xmlns:a16="http://schemas.microsoft.com/office/drawing/2014/main" xmlns="" val="100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Read</a:t>
                      </a:r>
                      <a:r>
                        <a:rPr lang="es-ES" baseline="0" dirty="0"/>
                        <a:t> 1 MB </a:t>
                      </a:r>
                      <a:r>
                        <a:rPr lang="es-ES" baseline="0" dirty="0" err="1"/>
                        <a:t>sequentially</a:t>
                      </a:r>
                      <a:r>
                        <a:rPr lang="es-ES" baseline="0" dirty="0"/>
                        <a:t> </a:t>
                      </a:r>
                      <a:r>
                        <a:rPr lang="es-ES" baseline="0" dirty="0" err="1"/>
                        <a:t>from</a:t>
                      </a:r>
                      <a:r>
                        <a:rPr lang="es-ES" baseline="0" dirty="0"/>
                        <a:t> SATA Disk</a:t>
                      </a:r>
                      <a:endParaRPr lang="en-US"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20,000,000 </a:t>
                      </a:r>
                      <a:r>
                        <a:rPr lang="es-ES" dirty="0" err="1"/>
                        <a:t>ns</a:t>
                      </a:r>
                      <a:r>
                        <a:rPr lang="es-ES" dirty="0"/>
                        <a:t>= 20 ms</a:t>
                      </a:r>
                      <a:endParaRPr lang="en-US" dirty="0"/>
                    </a:p>
                  </a:txBody>
                  <a:tcPr>
                    <a:solidFill>
                      <a:schemeClr val="accent6">
                        <a:lumMod val="40000"/>
                        <a:lumOff val="60000"/>
                      </a:schemeClr>
                    </a:solidFill>
                  </a:tcPr>
                </a:tc>
                <a:tc>
                  <a:txBody>
                    <a:bodyPr/>
                    <a:lstStyle/>
                    <a:p>
                      <a:r>
                        <a:rPr lang="es-ES" dirty="0"/>
                        <a:t>7.8 </a:t>
                      </a:r>
                      <a:r>
                        <a:rPr lang="es-ES" dirty="0" err="1"/>
                        <a:t>months</a:t>
                      </a:r>
                      <a:endParaRPr lang="en-US" dirty="0"/>
                    </a:p>
                  </a:txBody>
                  <a:tcPr>
                    <a:solidFill>
                      <a:schemeClr val="accent6">
                        <a:lumMod val="40000"/>
                        <a:lumOff val="60000"/>
                      </a:schemeClr>
                    </a:solidFill>
                  </a:tcPr>
                </a:tc>
                <a:extLst>
                  <a:ext uri="{0D108BD9-81ED-4DB2-BD59-A6C34878D82A}">
                    <a16:rowId xmlns:a16="http://schemas.microsoft.com/office/drawing/2014/main" xmlns="" val="10012"/>
                  </a:ext>
                </a:extLst>
              </a:tr>
              <a:tr h="370840">
                <a:tc>
                  <a:txBody>
                    <a:bodyPr/>
                    <a:lstStyle/>
                    <a:p>
                      <a:r>
                        <a:rPr lang="es-ES" dirty="0" err="1"/>
                        <a:t>Send</a:t>
                      </a:r>
                      <a:r>
                        <a:rPr lang="es-ES" dirty="0"/>
                        <a:t> </a:t>
                      </a:r>
                      <a:r>
                        <a:rPr lang="es-ES" dirty="0" err="1"/>
                        <a:t>packet</a:t>
                      </a:r>
                      <a:r>
                        <a:rPr lang="es-ES" baseline="0" dirty="0"/>
                        <a:t> US -&gt; </a:t>
                      </a:r>
                      <a:r>
                        <a:rPr lang="es-ES" baseline="0" dirty="0" err="1"/>
                        <a:t>Europe</a:t>
                      </a:r>
                      <a:r>
                        <a:rPr lang="es-ES" baseline="0" dirty="0"/>
                        <a:t> -&gt; US</a:t>
                      </a:r>
                      <a:endParaRPr lang="en-US" dirty="0"/>
                    </a:p>
                  </a:txBody>
                  <a:tcP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150,000,000 </a:t>
                      </a:r>
                      <a:r>
                        <a:rPr lang="es-ES" dirty="0" err="1"/>
                        <a:t>ns</a:t>
                      </a:r>
                      <a:r>
                        <a:rPr lang="es-ES" dirty="0"/>
                        <a:t>= 150 ms</a:t>
                      </a:r>
                      <a:endParaRPr lang="en-US" dirty="0"/>
                    </a:p>
                  </a:txBody>
                  <a:tcPr>
                    <a:solidFill>
                      <a:schemeClr val="accent4">
                        <a:lumMod val="60000"/>
                        <a:lumOff val="40000"/>
                      </a:schemeClr>
                    </a:solidFill>
                  </a:tcPr>
                </a:tc>
                <a:tc>
                  <a:txBody>
                    <a:bodyPr/>
                    <a:lstStyle/>
                    <a:p>
                      <a:r>
                        <a:rPr lang="es-ES" dirty="0"/>
                        <a:t>4.8 </a:t>
                      </a:r>
                      <a:r>
                        <a:rPr lang="es-ES" dirty="0" err="1"/>
                        <a:t>years</a:t>
                      </a:r>
                      <a:endParaRPr lang="en-US" dirty="0"/>
                    </a:p>
                  </a:txBody>
                  <a:tcPr>
                    <a:solidFill>
                      <a:schemeClr val="accent4">
                        <a:lumMod val="60000"/>
                        <a:lumOff val="40000"/>
                      </a:schemeClr>
                    </a:solidFill>
                  </a:tcPr>
                </a:tc>
                <a:extLst>
                  <a:ext uri="{0D108BD9-81ED-4DB2-BD59-A6C34878D82A}">
                    <a16:rowId xmlns:a16="http://schemas.microsoft.com/office/drawing/2014/main" xmlns="" val="10013"/>
                  </a:ext>
                </a:extLst>
              </a:tr>
            </a:tbl>
          </a:graphicData>
        </a:graphic>
      </p:graphicFrame>
      <p:sp>
        <p:nvSpPr>
          <p:cNvPr id="3" name="TextBox 2"/>
          <p:cNvSpPr txBox="1"/>
          <p:nvPr/>
        </p:nvSpPr>
        <p:spPr>
          <a:xfrm>
            <a:off x="2810108" y="6386332"/>
            <a:ext cx="7504771" cy="338554"/>
          </a:xfrm>
          <a:prstGeom prst="rect">
            <a:avLst/>
          </a:prstGeom>
          <a:noFill/>
        </p:spPr>
        <p:txBody>
          <a:bodyPr wrap="square" rtlCol="0">
            <a:spAutoFit/>
          </a:bodyPr>
          <a:lstStyle/>
          <a:p>
            <a:r>
              <a:rPr lang="es-ES" sz="1600" i="1" dirty="0"/>
              <a:t>Original </a:t>
            </a:r>
            <a:r>
              <a:rPr lang="es-ES" sz="1600" i="1" dirty="0" err="1"/>
              <a:t>compilation</a:t>
            </a:r>
            <a:r>
              <a:rPr lang="es-ES" sz="1600" i="1" dirty="0"/>
              <a:t> </a:t>
            </a:r>
            <a:r>
              <a:rPr lang="es-ES" sz="1600" i="1" dirty="0" err="1"/>
              <a:t>by</a:t>
            </a:r>
            <a:r>
              <a:rPr lang="es-ES" sz="1600" i="1" dirty="0"/>
              <a:t> Jeff </a:t>
            </a:r>
            <a:r>
              <a:rPr lang="es-ES" sz="1600" i="1" dirty="0" err="1"/>
              <a:t>Dean</a:t>
            </a:r>
            <a:r>
              <a:rPr lang="es-ES" sz="1600" i="1" dirty="0"/>
              <a:t> &amp; Peter </a:t>
            </a:r>
            <a:r>
              <a:rPr lang="es-ES" sz="1600" i="1" dirty="0" err="1"/>
              <a:t>Novig</a:t>
            </a:r>
            <a:r>
              <a:rPr lang="es-ES" sz="1600" i="1" dirty="0"/>
              <a:t> </a:t>
            </a:r>
            <a:endParaRPr lang="en-US" sz="1600" i="1" dirty="0"/>
          </a:p>
        </p:txBody>
      </p:sp>
      <p:sp>
        <p:nvSpPr>
          <p:cNvPr id="5" name="Rectangle 4"/>
          <p:cNvSpPr/>
          <p:nvPr/>
        </p:nvSpPr>
        <p:spPr>
          <a:xfrm>
            <a:off x="10724400" y="1354178"/>
            <a:ext cx="457200" cy="2720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181600" y="1272800"/>
            <a:ext cx="1134669" cy="646331"/>
          </a:xfrm>
          <a:prstGeom prst="rect">
            <a:avLst/>
          </a:prstGeom>
          <a:noFill/>
        </p:spPr>
        <p:txBody>
          <a:bodyPr wrap="square" rtlCol="0">
            <a:spAutoFit/>
          </a:bodyPr>
          <a:lstStyle/>
          <a:p>
            <a:r>
              <a:rPr lang="es-ES" dirty="0" err="1"/>
              <a:t>Memory</a:t>
            </a:r>
            <a:endParaRPr lang="es-ES" dirty="0"/>
          </a:p>
          <a:p>
            <a:r>
              <a:rPr lang="es-ES" dirty="0" err="1"/>
              <a:t>Intensive</a:t>
            </a:r>
            <a:r>
              <a:rPr lang="es-ES" dirty="0"/>
              <a:t> </a:t>
            </a:r>
            <a:endParaRPr lang="en-US" dirty="0"/>
          </a:p>
        </p:txBody>
      </p:sp>
      <p:sp>
        <p:nvSpPr>
          <p:cNvPr id="8" name="Rectangle 7"/>
          <p:cNvSpPr/>
          <p:nvPr/>
        </p:nvSpPr>
        <p:spPr>
          <a:xfrm>
            <a:off x="10725382" y="2304304"/>
            <a:ext cx="457200" cy="2720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1182582" y="2222926"/>
            <a:ext cx="1134669" cy="646331"/>
          </a:xfrm>
          <a:prstGeom prst="rect">
            <a:avLst/>
          </a:prstGeom>
          <a:noFill/>
        </p:spPr>
        <p:txBody>
          <a:bodyPr wrap="square" rtlCol="0">
            <a:spAutoFit/>
          </a:bodyPr>
          <a:lstStyle/>
          <a:p>
            <a:r>
              <a:rPr lang="es-ES" dirty="0"/>
              <a:t>Disk</a:t>
            </a:r>
          </a:p>
          <a:p>
            <a:r>
              <a:rPr lang="es-ES" dirty="0" err="1"/>
              <a:t>Intensive</a:t>
            </a:r>
            <a:r>
              <a:rPr lang="es-ES" dirty="0"/>
              <a:t> </a:t>
            </a:r>
            <a:endParaRPr lang="en-US" dirty="0"/>
          </a:p>
        </p:txBody>
      </p:sp>
      <p:sp>
        <p:nvSpPr>
          <p:cNvPr id="10" name="Rectangle 9"/>
          <p:cNvSpPr/>
          <p:nvPr/>
        </p:nvSpPr>
        <p:spPr>
          <a:xfrm>
            <a:off x="10746164" y="3275329"/>
            <a:ext cx="457200" cy="27202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203364" y="3193951"/>
            <a:ext cx="1134669" cy="646331"/>
          </a:xfrm>
          <a:prstGeom prst="rect">
            <a:avLst/>
          </a:prstGeom>
          <a:noFill/>
        </p:spPr>
        <p:txBody>
          <a:bodyPr wrap="square" rtlCol="0">
            <a:spAutoFit/>
          </a:bodyPr>
          <a:lstStyle/>
          <a:p>
            <a:r>
              <a:rPr lang="es-ES" dirty="0"/>
              <a:t>Network</a:t>
            </a:r>
          </a:p>
          <a:p>
            <a:r>
              <a:rPr lang="es-ES" dirty="0" err="1"/>
              <a:t>Intensive</a:t>
            </a:r>
            <a:r>
              <a:rPr lang="es-ES" dirty="0"/>
              <a:t> </a:t>
            </a:r>
            <a:endParaRPr lang="en-US" dirty="0"/>
          </a:p>
        </p:txBody>
      </p:sp>
    </p:spTree>
    <p:extLst>
      <p:ext uri="{BB962C8B-B14F-4D97-AF65-F5344CB8AC3E}">
        <p14:creationId xmlns:p14="http://schemas.microsoft.com/office/powerpoint/2010/main" xmlns="" val="1307620303"/>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7" name="TextShape 2"/>
          <p:cNvSpPr txBox="1"/>
          <p:nvPr/>
        </p:nvSpPr>
        <p:spPr>
          <a:xfrm>
            <a:off x="982190" y="1460197"/>
            <a:ext cx="4929793" cy="4177901"/>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8" name="TextShape 3"/>
          <p:cNvSpPr txBox="1"/>
          <p:nvPr/>
        </p:nvSpPr>
        <p:spPr>
          <a:xfrm>
            <a:off x="6604310" y="1460198"/>
            <a:ext cx="4929793" cy="19927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604310" y="3937718"/>
            <a:ext cx="4929793" cy="19927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pic>
        <p:nvPicPr>
          <p:cNvPr id="2" name="Picture 1"/>
          <p:cNvPicPr>
            <a:picLocks noChangeAspect="1"/>
          </p:cNvPicPr>
          <p:nvPr/>
        </p:nvPicPr>
        <p:blipFill>
          <a:blip r:embed="rId2" cstate="print"/>
          <a:stretch>
            <a:fillRect/>
          </a:stretch>
        </p:blipFill>
        <p:spPr>
          <a:xfrm>
            <a:off x="588321" y="768000"/>
            <a:ext cx="10647324" cy="5323662"/>
          </a:xfrm>
          <a:prstGeom prst="rect">
            <a:avLst/>
          </a:prstGeom>
        </p:spPr>
      </p:pic>
      <p:sp>
        <p:nvSpPr>
          <p:cNvPr id="7" name="TextShape 1"/>
          <p:cNvSpPr txBox="1"/>
          <p:nvPr/>
        </p:nvSpPr>
        <p:spPr>
          <a:xfrm>
            <a:off x="362280" y="302880"/>
            <a:ext cx="10971720" cy="46512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Latency in a real </a:t>
            </a:r>
            <a:r>
              <a:rPr lang="es-ES" sz="2180" spc="-1" dirty="0" err="1">
                <a:solidFill>
                  <a:srgbClr val="0099CC"/>
                </a:solidFill>
                <a:uFill>
                  <a:solidFill>
                    <a:srgbClr val="FFFFFF"/>
                  </a:solidFill>
                </a:uFill>
                <a:latin typeface="Century Gothic"/>
                <a:ea typeface="MS PGothic"/>
              </a:rPr>
              <a:t>life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big</a:t>
            </a:r>
            <a:r>
              <a:rPr lang="es-ES" sz="2180" spc="-1" dirty="0">
                <a:solidFill>
                  <a:srgbClr val="0099CC"/>
                </a:solidFill>
                <a:uFill>
                  <a:solidFill>
                    <a:srgbClr val="FFFFFF"/>
                  </a:solidFill>
                </a:uFill>
                <a:latin typeface="Century Gothic"/>
                <a:ea typeface="MS PGothic"/>
              </a:rPr>
              <a:t> data </a:t>
            </a:r>
            <a:r>
              <a:rPr lang="es-ES" sz="2180" spc="-1" dirty="0" err="1">
                <a:solidFill>
                  <a:srgbClr val="0099CC"/>
                </a:solidFill>
                <a:uFill>
                  <a:solidFill>
                    <a:srgbClr val="FFFFFF"/>
                  </a:solidFill>
                </a:uFill>
                <a:latin typeface="Century Gothic"/>
                <a:ea typeface="MS PGothic"/>
              </a:rPr>
              <a:t>scenario</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Multiplied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with</a:t>
            </a:r>
            <a:r>
              <a:rPr lang="es-ES" sz="2180" spc="-1" dirty="0">
                <a:solidFill>
                  <a:srgbClr val="0099CC"/>
                </a:solidFill>
                <a:uFill>
                  <a:solidFill>
                    <a:srgbClr val="FFFFFF"/>
                  </a:solidFill>
                </a:uFill>
                <a:latin typeface="Century Gothic"/>
                <a:ea typeface="MS PGothic"/>
              </a:rPr>
              <a:t> 1 </a:t>
            </a:r>
            <a:r>
              <a:rPr lang="es-ES" sz="2180" spc="-1" dirty="0" err="1">
                <a:solidFill>
                  <a:srgbClr val="0099CC"/>
                </a:solidFill>
                <a:uFill>
                  <a:solidFill>
                    <a:srgbClr val="FFFFFF"/>
                  </a:solidFill>
                </a:uFill>
                <a:latin typeface="Century Gothic"/>
                <a:ea typeface="MS PGothic"/>
              </a:rPr>
              <a:t>Billion</a:t>
            </a:r>
            <a:r>
              <a:rPr lang="es-ES" sz="2180" spc="-1" dirty="0">
                <a:solidFill>
                  <a:srgbClr val="0099CC"/>
                </a:solidFill>
                <a:uFill>
                  <a:solidFill>
                    <a:srgbClr val="FFFFFF"/>
                  </a:solidFill>
                </a:uFill>
                <a:latin typeface="Century Gothic"/>
                <a:ea typeface="MS PGothic"/>
              </a:rPr>
              <a:t>)</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de Hadoop map reduc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79169" y="5832995"/>
            <a:ext cx="2646215" cy="918392"/>
          </a:xfrm>
          <a:prstGeom prst="rect">
            <a:avLst/>
          </a:prstGeom>
          <a:noFill/>
          <a:extLst>
            <a:ext uri="{909E8E84-426E-40DD-AFC4-6F175D3DCCD1}">
              <a14:hiddenFill xmlns:a14="http://schemas.microsoft.com/office/drawing/2010/main" xmlns="">
                <a:solidFill>
                  <a:srgbClr val="FFFFFF"/>
                </a:solidFill>
              </a14:hiddenFill>
            </a:ext>
          </a:extLst>
        </p:spPr>
      </p:pic>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7" name="TextShape 2"/>
          <p:cNvSpPr txBox="1"/>
          <p:nvPr/>
        </p:nvSpPr>
        <p:spPr>
          <a:xfrm>
            <a:off x="609840" y="1382760"/>
            <a:ext cx="3861532" cy="431522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Latency in </a:t>
            </a:r>
            <a:r>
              <a:rPr lang="es-ES" sz="2180" spc="-1" dirty="0" err="1">
                <a:solidFill>
                  <a:srgbClr val="0099CC"/>
                </a:solidFill>
                <a:uFill>
                  <a:solidFill>
                    <a:srgbClr val="FFFFFF"/>
                  </a:solidFill>
                </a:uFill>
                <a:latin typeface="Century Gothic"/>
                <a:ea typeface="MS PGothic"/>
              </a:rPr>
              <a:t>Hadoop</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MapReduce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Multiplied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with</a:t>
            </a:r>
            <a:r>
              <a:rPr lang="es-ES" sz="2180" spc="-1" dirty="0">
                <a:solidFill>
                  <a:srgbClr val="0099CC"/>
                </a:solidFill>
                <a:uFill>
                  <a:solidFill>
                    <a:srgbClr val="FFFFFF"/>
                  </a:solidFill>
                </a:uFill>
                <a:latin typeface="Century Gothic"/>
                <a:ea typeface="MS PGothic"/>
              </a:rPr>
              <a:t> 1 </a:t>
            </a:r>
            <a:r>
              <a:rPr lang="es-ES" sz="2180" spc="-1" dirty="0" err="1">
                <a:solidFill>
                  <a:srgbClr val="0099CC"/>
                </a:solidFill>
                <a:uFill>
                  <a:solidFill>
                    <a:srgbClr val="FFFFFF"/>
                  </a:solidFill>
                </a:uFill>
                <a:latin typeface="Century Gothic"/>
                <a:ea typeface="MS PGothic"/>
              </a:rPr>
              <a:t>Billion</a:t>
            </a:r>
            <a:r>
              <a:rPr lang="es-ES" sz="2180" spc="-1" dirty="0">
                <a:solidFill>
                  <a:srgbClr val="0099CC"/>
                </a:solidFill>
                <a:uFill>
                  <a:solidFill>
                    <a:srgbClr val="FFFFFF"/>
                  </a:solidFill>
                </a:uFill>
                <a:latin typeface="Century Gothic"/>
                <a:ea typeface="MS PGothic"/>
              </a:rPr>
              <a:t>)</a:t>
            </a:r>
            <a:endParaRPr lang="en-US" spc="-1" dirty="0">
              <a:solidFill>
                <a:srgbClr val="000000"/>
              </a:solidFill>
              <a:uFill>
                <a:solidFill>
                  <a:srgbClr val="FFFFFF"/>
                </a:solidFill>
              </a:uFill>
            </a:endParaRPr>
          </a:p>
        </p:txBody>
      </p:sp>
      <p:pic>
        <p:nvPicPr>
          <p:cNvPr id="6" name="Picture 5"/>
          <p:cNvPicPr>
            <a:picLocks noChangeAspect="1"/>
          </p:cNvPicPr>
          <p:nvPr/>
        </p:nvPicPr>
        <p:blipFill>
          <a:blip r:embed="rId4" cstate="print"/>
          <a:stretch>
            <a:fillRect/>
          </a:stretch>
        </p:blipFill>
        <p:spPr>
          <a:xfrm>
            <a:off x="7836732" y="868472"/>
            <a:ext cx="3249648" cy="4950873"/>
          </a:xfrm>
          <a:prstGeom prst="rect">
            <a:avLst/>
          </a:prstGeom>
        </p:spPr>
      </p:pic>
      <p:pic>
        <p:nvPicPr>
          <p:cNvPr id="2" name="Picture 1"/>
          <p:cNvPicPr>
            <a:picLocks noChangeAspect="1"/>
          </p:cNvPicPr>
          <p:nvPr/>
        </p:nvPicPr>
        <p:blipFill>
          <a:blip r:embed="rId5" cstate="print"/>
          <a:stretch>
            <a:fillRect/>
          </a:stretch>
        </p:blipFill>
        <p:spPr>
          <a:xfrm>
            <a:off x="4318175" y="858493"/>
            <a:ext cx="3242975" cy="4950873"/>
          </a:xfrm>
          <a:prstGeom prst="rect">
            <a:avLst/>
          </a:prstGeom>
        </p:spPr>
      </p:pic>
      <p:pic>
        <p:nvPicPr>
          <p:cNvPr id="4" name="Picture 3"/>
          <p:cNvPicPr>
            <a:picLocks noChangeAspect="1"/>
          </p:cNvPicPr>
          <p:nvPr/>
        </p:nvPicPr>
        <p:blipFill>
          <a:blip r:embed="rId6" cstate="print"/>
          <a:stretch>
            <a:fillRect/>
          </a:stretch>
        </p:blipFill>
        <p:spPr>
          <a:xfrm>
            <a:off x="792198" y="878450"/>
            <a:ext cx="3250395" cy="4930918"/>
          </a:xfrm>
          <a:prstGeom prst="rect">
            <a:avLst/>
          </a:prstGeom>
        </p:spPr>
      </p:pic>
      <p:sp>
        <p:nvSpPr>
          <p:cNvPr id="8" name="Right Brace 7"/>
          <p:cNvSpPr/>
          <p:nvPr/>
        </p:nvSpPr>
        <p:spPr>
          <a:xfrm rot="5400000">
            <a:off x="7503640" y="2610987"/>
            <a:ext cx="397274" cy="6768205"/>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2637240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7" name="TextShape 2"/>
          <p:cNvSpPr txBox="1"/>
          <p:nvPr/>
        </p:nvSpPr>
        <p:spPr>
          <a:xfrm>
            <a:off x="609840" y="1382760"/>
            <a:ext cx="3861532" cy="431522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Latency in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Multiplied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with</a:t>
            </a:r>
            <a:r>
              <a:rPr lang="es-ES" sz="2180" spc="-1" dirty="0">
                <a:solidFill>
                  <a:srgbClr val="0099CC"/>
                </a:solidFill>
                <a:uFill>
                  <a:solidFill>
                    <a:srgbClr val="FFFFFF"/>
                  </a:solidFill>
                </a:uFill>
                <a:latin typeface="Century Gothic"/>
                <a:ea typeface="MS PGothic"/>
              </a:rPr>
              <a:t> 1 </a:t>
            </a:r>
            <a:r>
              <a:rPr lang="es-ES" sz="2180" spc="-1" dirty="0" err="1">
                <a:solidFill>
                  <a:srgbClr val="0099CC"/>
                </a:solidFill>
                <a:uFill>
                  <a:solidFill>
                    <a:srgbClr val="FFFFFF"/>
                  </a:solidFill>
                </a:uFill>
                <a:latin typeface="Century Gothic"/>
                <a:ea typeface="MS PGothic"/>
              </a:rPr>
              <a:t>Billion</a:t>
            </a:r>
            <a:r>
              <a:rPr lang="es-ES" sz="2180" spc="-1" dirty="0">
                <a:solidFill>
                  <a:srgbClr val="0099CC"/>
                </a:solidFill>
                <a:uFill>
                  <a:solidFill>
                    <a:srgbClr val="FFFFFF"/>
                  </a:solidFill>
                </a:uFill>
                <a:latin typeface="Century Gothic"/>
                <a:ea typeface="MS PGothic"/>
              </a:rPr>
              <a:t>)</a:t>
            </a:r>
            <a:endParaRPr lang="en-US" spc="-1" dirty="0">
              <a:solidFill>
                <a:srgbClr val="000000"/>
              </a:solidFill>
              <a:uFill>
                <a:solidFill>
                  <a:srgbClr val="FFFFFF"/>
                </a:solidFill>
              </a:uFill>
            </a:endParaRPr>
          </a:p>
        </p:txBody>
      </p:sp>
      <p:pic>
        <p:nvPicPr>
          <p:cNvPr id="6" name="Picture 5"/>
          <p:cNvPicPr>
            <a:picLocks noChangeAspect="1"/>
          </p:cNvPicPr>
          <p:nvPr/>
        </p:nvPicPr>
        <p:blipFill>
          <a:blip r:embed="rId3" cstate="print"/>
          <a:stretch>
            <a:fillRect/>
          </a:stretch>
        </p:blipFill>
        <p:spPr>
          <a:xfrm>
            <a:off x="7836732" y="868472"/>
            <a:ext cx="3249648" cy="4950873"/>
          </a:xfrm>
          <a:prstGeom prst="rect">
            <a:avLst/>
          </a:prstGeom>
        </p:spPr>
      </p:pic>
      <p:pic>
        <p:nvPicPr>
          <p:cNvPr id="10" name="Picture 9"/>
          <p:cNvPicPr>
            <a:picLocks noChangeAspect="1"/>
          </p:cNvPicPr>
          <p:nvPr/>
        </p:nvPicPr>
        <p:blipFill>
          <a:blip r:embed="rId4" cstate="print"/>
          <a:stretch>
            <a:fillRect/>
          </a:stretch>
        </p:blipFill>
        <p:spPr>
          <a:xfrm>
            <a:off x="4299325" y="842188"/>
            <a:ext cx="3280674" cy="5003440"/>
          </a:xfrm>
          <a:prstGeom prst="rect">
            <a:avLst/>
          </a:prstGeom>
        </p:spPr>
      </p:pic>
      <p:pic>
        <p:nvPicPr>
          <p:cNvPr id="11" name="Picture 10"/>
          <p:cNvPicPr>
            <a:picLocks noChangeAspect="1"/>
          </p:cNvPicPr>
          <p:nvPr/>
        </p:nvPicPr>
        <p:blipFill>
          <a:blip r:embed="rId5" cstate="print"/>
          <a:stretch>
            <a:fillRect/>
          </a:stretch>
        </p:blipFill>
        <p:spPr>
          <a:xfrm>
            <a:off x="745070" y="842188"/>
            <a:ext cx="3297522" cy="5003440"/>
          </a:xfrm>
          <a:prstGeom prst="rect">
            <a:avLst/>
          </a:prstGeom>
        </p:spPr>
      </p:pic>
      <p:sp>
        <p:nvSpPr>
          <p:cNvPr id="13" name="Right Brace 12"/>
          <p:cNvSpPr/>
          <p:nvPr/>
        </p:nvSpPr>
        <p:spPr>
          <a:xfrm rot="5400000">
            <a:off x="9262918" y="4370266"/>
            <a:ext cx="397274" cy="3249648"/>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5" name="TextBox 4"/>
          <p:cNvSpPr txBox="1"/>
          <p:nvPr/>
        </p:nvSpPr>
        <p:spPr>
          <a:xfrm>
            <a:off x="7939668" y="6193727"/>
            <a:ext cx="3146711" cy="646331"/>
          </a:xfrm>
          <a:prstGeom prst="rect">
            <a:avLst/>
          </a:prstGeom>
          <a:noFill/>
        </p:spPr>
        <p:txBody>
          <a:bodyPr wrap="square" rtlCol="0">
            <a:spAutoFit/>
          </a:bodyPr>
          <a:lstStyle/>
          <a:p>
            <a:r>
              <a:rPr lang="es-ES" dirty="0" err="1"/>
              <a:t>Aggresively</a:t>
            </a:r>
            <a:r>
              <a:rPr lang="es-ES" dirty="0"/>
              <a:t> </a:t>
            </a:r>
            <a:r>
              <a:rPr lang="es-ES" dirty="0" err="1"/>
              <a:t>minimized</a:t>
            </a:r>
            <a:r>
              <a:rPr lang="es-ES" dirty="0"/>
              <a:t> data </a:t>
            </a:r>
            <a:r>
              <a:rPr lang="es-ES" dirty="0" err="1"/>
              <a:t>shuffling</a:t>
            </a:r>
            <a:r>
              <a:rPr lang="es-ES" dirty="0"/>
              <a:t> </a:t>
            </a:r>
            <a:r>
              <a:rPr lang="es-ES" dirty="0" err="1"/>
              <a:t>over</a:t>
            </a:r>
            <a:r>
              <a:rPr lang="es-ES" dirty="0"/>
              <a:t> </a:t>
            </a:r>
            <a:r>
              <a:rPr lang="es-ES" dirty="0" err="1"/>
              <a:t>the</a:t>
            </a:r>
            <a:r>
              <a:rPr lang="es-ES" dirty="0"/>
              <a:t> </a:t>
            </a:r>
            <a:r>
              <a:rPr lang="es-ES" dirty="0" err="1"/>
              <a:t>network</a:t>
            </a:r>
            <a:r>
              <a:rPr lang="es-ES"/>
              <a:t> !</a:t>
            </a:r>
            <a:endParaRPr lang="en-US"/>
          </a:p>
        </p:txBody>
      </p:sp>
      <p:sp>
        <p:nvSpPr>
          <p:cNvPr id="15" name="Right Brace 14"/>
          <p:cNvSpPr/>
          <p:nvPr/>
        </p:nvSpPr>
        <p:spPr>
          <a:xfrm rot="5400000">
            <a:off x="5741025" y="4414043"/>
            <a:ext cx="397274" cy="3249648"/>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6" name="TextBox 15"/>
          <p:cNvSpPr txBox="1"/>
          <p:nvPr/>
        </p:nvSpPr>
        <p:spPr>
          <a:xfrm>
            <a:off x="4561654" y="6179172"/>
            <a:ext cx="3146711" cy="646331"/>
          </a:xfrm>
          <a:prstGeom prst="rect">
            <a:avLst/>
          </a:prstGeom>
          <a:noFill/>
        </p:spPr>
        <p:txBody>
          <a:bodyPr wrap="square" rtlCol="0">
            <a:spAutoFit/>
          </a:bodyPr>
          <a:lstStyle/>
          <a:p>
            <a:r>
              <a:rPr lang="es-ES" dirty="0" err="1"/>
              <a:t>Optional</a:t>
            </a:r>
            <a:r>
              <a:rPr lang="es-ES" dirty="0"/>
              <a:t> </a:t>
            </a:r>
            <a:r>
              <a:rPr lang="es-ES" dirty="0" err="1"/>
              <a:t>usage</a:t>
            </a:r>
            <a:r>
              <a:rPr lang="es-ES" dirty="0"/>
              <a:t> of disk </a:t>
            </a:r>
            <a:r>
              <a:rPr lang="es-ES" dirty="0" err="1"/>
              <a:t>if</a:t>
            </a:r>
            <a:r>
              <a:rPr lang="es-ES" dirty="0"/>
              <a:t> </a:t>
            </a:r>
            <a:r>
              <a:rPr lang="es-ES" dirty="0" err="1"/>
              <a:t>needed</a:t>
            </a:r>
            <a:r>
              <a:rPr lang="es-ES"/>
              <a:t>!</a:t>
            </a:r>
            <a:endParaRPr lang="en-US"/>
          </a:p>
        </p:txBody>
      </p:sp>
      <p:sp>
        <p:nvSpPr>
          <p:cNvPr id="17" name="Right Brace 16"/>
          <p:cNvSpPr/>
          <p:nvPr/>
        </p:nvSpPr>
        <p:spPr>
          <a:xfrm rot="5400000">
            <a:off x="2171256" y="4414044"/>
            <a:ext cx="397274" cy="3249648"/>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8" name="TextBox 17"/>
          <p:cNvSpPr txBox="1"/>
          <p:nvPr/>
        </p:nvSpPr>
        <p:spPr>
          <a:xfrm>
            <a:off x="699295" y="6031532"/>
            <a:ext cx="3682622" cy="646331"/>
          </a:xfrm>
          <a:prstGeom prst="rect">
            <a:avLst/>
          </a:prstGeom>
          <a:noFill/>
        </p:spPr>
        <p:txBody>
          <a:bodyPr wrap="square" rtlCol="0">
            <a:spAutoFit/>
          </a:bodyPr>
          <a:lstStyle/>
          <a:p>
            <a:r>
              <a:rPr lang="es-ES" dirty="0" err="1"/>
              <a:t>Aggresive</a:t>
            </a:r>
            <a:r>
              <a:rPr lang="es-ES" dirty="0"/>
              <a:t> </a:t>
            </a:r>
            <a:r>
              <a:rPr lang="es-ES" dirty="0" err="1"/>
              <a:t>usage</a:t>
            </a:r>
            <a:r>
              <a:rPr lang="es-ES" dirty="0"/>
              <a:t> of </a:t>
            </a:r>
            <a:r>
              <a:rPr lang="es-ES" dirty="0" err="1"/>
              <a:t>memory</a:t>
            </a:r>
            <a:r>
              <a:rPr lang="es-ES" dirty="0"/>
              <a:t>  </a:t>
            </a:r>
            <a:r>
              <a:rPr lang="es-ES" dirty="0" err="1"/>
              <a:t>by</a:t>
            </a:r>
            <a:r>
              <a:rPr lang="es-ES" dirty="0"/>
              <a:t> Spark </a:t>
            </a:r>
            <a:r>
              <a:rPr lang="es-ES" dirty="0" err="1"/>
              <a:t>Datasets</a:t>
            </a:r>
            <a:r>
              <a:rPr lang="es-ES" dirty="0"/>
              <a:t>!</a:t>
            </a:r>
            <a:endParaRPr lang="en-US" dirty="0"/>
          </a:p>
        </p:txBody>
      </p:sp>
    </p:spTree>
    <p:extLst>
      <p:ext uri="{BB962C8B-B14F-4D97-AF65-F5344CB8AC3E}">
        <p14:creationId xmlns:p14="http://schemas.microsoft.com/office/powerpoint/2010/main" xmlns="" val="20210651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Challenges</a:t>
            </a:r>
            <a:r>
              <a:rPr lang="es-ES" sz="2180" spc="-1" dirty="0">
                <a:solidFill>
                  <a:srgbClr val="0099CC"/>
                </a:solidFill>
                <a:uFill>
                  <a:solidFill>
                    <a:srgbClr val="FFFFFF"/>
                  </a:solidFill>
                </a:uFill>
                <a:latin typeface="Century Gothic"/>
                <a:ea typeface="MS PGothic"/>
              </a:rPr>
              <a:t> of </a:t>
            </a:r>
            <a:r>
              <a:rPr lang="es-ES" sz="2180" spc="-1" dirty="0" err="1">
                <a:solidFill>
                  <a:srgbClr val="0099CC"/>
                </a:solidFill>
                <a:uFill>
                  <a:solidFill>
                    <a:srgbClr val="FFFFFF"/>
                  </a:solidFill>
                </a:uFill>
                <a:latin typeface="Century Gothic"/>
                <a:ea typeface="MS PGothic"/>
              </a:rPr>
              <a:t>Distributed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Systems</a:t>
            </a:r>
            <a:r>
              <a:rPr lang="es-ES" sz="2180" spc="-1" dirty="0">
                <a:solidFill>
                  <a:srgbClr val="0099CC"/>
                </a:solidFill>
                <a:uFill>
                  <a:solidFill>
                    <a:srgbClr val="FFFFFF"/>
                  </a:solidFill>
                </a:uFill>
                <a:latin typeface="Century Gothic"/>
                <a:ea typeface="MS PGothic"/>
              </a:rPr>
              <a:t> (1/2)</a:t>
            </a:r>
            <a:endParaRPr lang="en-US" sz="1800" b="0" strike="noStrike" spc="-1" dirty="0">
              <a:solidFill>
                <a:srgbClr val="000000"/>
              </a:solidFill>
              <a:uFill>
                <a:solidFill>
                  <a:srgbClr val="FFFFFF"/>
                </a:solidFill>
              </a:uFill>
              <a:latin typeface="Arial"/>
            </a:endParaRPr>
          </a:p>
        </p:txBody>
      </p:sp>
      <p:sp>
        <p:nvSpPr>
          <p:cNvPr id="2" name="TextBox 1"/>
          <p:cNvSpPr txBox="1"/>
          <p:nvPr/>
        </p:nvSpPr>
        <p:spPr>
          <a:xfrm>
            <a:off x="836340" y="1226633"/>
            <a:ext cx="9511991"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s-ES" dirty="0"/>
              <a:t>Latency</a:t>
            </a:r>
          </a:p>
          <a:p>
            <a:pPr>
              <a:lnSpc>
                <a:spcPct val="150000"/>
              </a:lnSpc>
            </a:pPr>
            <a:r>
              <a:rPr lang="es-ES" dirty="0"/>
              <a:t>	</a:t>
            </a:r>
            <a:r>
              <a:rPr lang="es-ES" i="1" dirty="0"/>
              <a:t>Data </a:t>
            </a:r>
            <a:r>
              <a:rPr lang="es-ES" i="1" dirty="0" err="1"/>
              <a:t>storage</a:t>
            </a:r>
            <a:r>
              <a:rPr lang="es-ES" i="1" dirty="0"/>
              <a:t>, </a:t>
            </a:r>
            <a:r>
              <a:rPr lang="es-ES" i="1" dirty="0" err="1"/>
              <a:t>reading</a:t>
            </a:r>
            <a:r>
              <a:rPr lang="es-ES" i="1" dirty="0"/>
              <a:t> &amp; transfer </a:t>
            </a:r>
            <a:r>
              <a:rPr lang="es-ES" i="1" dirty="0" err="1"/>
              <a:t>operations</a:t>
            </a:r>
            <a:r>
              <a:rPr lang="es-ES" i="1" dirty="0"/>
              <a:t> </a:t>
            </a:r>
            <a:r>
              <a:rPr lang="es-ES" i="1" dirty="0" err="1"/>
              <a:t>might</a:t>
            </a:r>
            <a:r>
              <a:rPr lang="es-ES" i="1" dirty="0"/>
              <a:t> </a:t>
            </a:r>
            <a:r>
              <a:rPr lang="es-ES" i="1" dirty="0" err="1"/>
              <a:t>have</a:t>
            </a:r>
            <a:r>
              <a:rPr lang="es-ES" i="1" dirty="0"/>
              <a:t> </a:t>
            </a:r>
            <a:r>
              <a:rPr lang="es-ES" i="1" dirty="0" err="1"/>
              <a:t>significant</a:t>
            </a:r>
            <a:r>
              <a:rPr lang="es-ES" i="1" dirty="0"/>
              <a:t> </a:t>
            </a:r>
            <a:r>
              <a:rPr lang="es-ES" i="1" dirty="0" err="1"/>
              <a:t>difference</a:t>
            </a:r>
            <a:r>
              <a:rPr lang="es-ES" i="1" dirty="0"/>
              <a:t> 	</a:t>
            </a:r>
            <a:r>
              <a:rPr lang="es-ES" i="1" dirty="0" err="1"/>
              <a:t>based</a:t>
            </a:r>
            <a:r>
              <a:rPr lang="es-ES" i="1" dirty="0"/>
              <a:t> </a:t>
            </a:r>
            <a:r>
              <a:rPr lang="es-ES" i="1" dirty="0" err="1"/>
              <a:t>on</a:t>
            </a:r>
            <a:r>
              <a:rPr lang="es-ES" i="1" dirty="0"/>
              <a:t> </a:t>
            </a:r>
            <a:r>
              <a:rPr lang="es-ES" i="1" dirty="0" err="1"/>
              <a:t>the</a:t>
            </a:r>
            <a:r>
              <a:rPr lang="es-ES" i="1" dirty="0"/>
              <a:t> </a:t>
            </a:r>
            <a:r>
              <a:rPr lang="es-ES" i="1" dirty="0" err="1"/>
              <a:t>involvement</a:t>
            </a:r>
            <a:r>
              <a:rPr lang="es-ES" i="1" dirty="0"/>
              <a:t> of </a:t>
            </a:r>
            <a:r>
              <a:rPr lang="es-ES" i="1" dirty="0" err="1"/>
              <a:t>different</a:t>
            </a:r>
            <a:r>
              <a:rPr lang="es-ES" i="1" dirty="0"/>
              <a:t> </a:t>
            </a:r>
            <a:r>
              <a:rPr lang="es-ES" i="1" dirty="0" err="1"/>
              <a:t>computer</a:t>
            </a:r>
            <a:r>
              <a:rPr lang="es-ES" i="1" dirty="0"/>
              <a:t> hardware</a:t>
            </a:r>
          </a:p>
          <a:p>
            <a:pPr>
              <a:lnSpc>
                <a:spcPct val="150000"/>
              </a:lnSpc>
            </a:pPr>
            <a:endParaRPr lang="es-ES" dirty="0"/>
          </a:p>
          <a:p>
            <a:pPr marL="285750" indent="-285750">
              <a:lnSpc>
                <a:spcPct val="150000"/>
              </a:lnSpc>
              <a:buFont typeface="Wingdings" panose="05000000000000000000" pitchFamily="2" charset="2"/>
              <a:buChar char="v"/>
            </a:pPr>
            <a:r>
              <a:rPr lang="es-ES" dirty="0" err="1"/>
              <a:t>Distributed</a:t>
            </a:r>
            <a:r>
              <a:rPr lang="es-ES" dirty="0"/>
              <a:t> Data </a:t>
            </a:r>
            <a:r>
              <a:rPr lang="es-ES" dirty="0" err="1"/>
              <a:t>Abstraction</a:t>
            </a:r>
            <a:r>
              <a:rPr lang="es-ES" dirty="0"/>
              <a:t> &amp; </a:t>
            </a:r>
            <a:r>
              <a:rPr lang="es-ES" dirty="0" err="1"/>
              <a:t>Handling</a:t>
            </a:r>
            <a:r>
              <a:rPr lang="es-ES" dirty="0"/>
              <a:t>:</a:t>
            </a:r>
          </a:p>
          <a:p>
            <a:pPr>
              <a:lnSpc>
                <a:spcPct val="150000"/>
              </a:lnSpc>
            </a:pPr>
            <a:r>
              <a:rPr lang="es-ES" i="1" dirty="0"/>
              <a:t>	</a:t>
            </a:r>
            <a:r>
              <a:rPr lang="es-ES" i="1" dirty="0" err="1"/>
              <a:t>We</a:t>
            </a:r>
            <a:r>
              <a:rPr lang="es-ES" i="1" dirty="0"/>
              <a:t> </a:t>
            </a:r>
            <a:r>
              <a:rPr lang="en-US" i="1" dirty="0"/>
              <a:t>must consider network, data locality* </a:t>
            </a:r>
          </a:p>
          <a:p>
            <a:pPr marL="893763" indent="-893763">
              <a:lnSpc>
                <a:spcPct val="150000"/>
              </a:lnSpc>
            </a:pPr>
            <a:r>
              <a:rPr lang="en-US" i="1" dirty="0"/>
              <a:t>	</a:t>
            </a:r>
            <a:r>
              <a:rPr lang="en-US" i="1" dirty="0" err="1"/>
              <a:t>Transfering</a:t>
            </a:r>
            <a:r>
              <a:rPr lang="en-US" i="1" dirty="0"/>
              <a:t> data between nodes or processes may be very </a:t>
            </a:r>
            <a:r>
              <a:rPr lang="es-ES" i="1" dirty="0"/>
              <a:t>time </a:t>
            </a:r>
            <a:r>
              <a:rPr lang="es-ES" i="1" dirty="0" err="1"/>
              <a:t>consuming</a:t>
            </a:r>
            <a:r>
              <a:rPr lang="es-ES" i="1" dirty="0"/>
              <a:t> </a:t>
            </a:r>
            <a:r>
              <a:rPr lang="es-ES" i="1" dirty="0" err="1"/>
              <a:t>depending</a:t>
            </a:r>
            <a:r>
              <a:rPr lang="es-ES" i="1" dirty="0"/>
              <a:t> </a:t>
            </a:r>
            <a:r>
              <a:rPr lang="es-ES" i="1" dirty="0" err="1"/>
              <a:t>on</a:t>
            </a:r>
            <a:r>
              <a:rPr lang="es-ES" i="1" dirty="0"/>
              <a:t> </a:t>
            </a:r>
            <a:r>
              <a:rPr lang="es-ES" i="1" dirty="0" err="1"/>
              <a:t>your</a:t>
            </a:r>
            <a:r>
              <a:rPr lang="es-ES" i="1" dirty="0"/>
              <a:t> </a:t>
            </a:r>
            <a:r>
              <a:rPr lang="es-ES" i="1" dirty="0" err="1"/>
              <a:t>network</a:t>
            </a:r>
            <a:r>
              <a:rPr lang="es-ES" i="1" dirty="0"/>
              <a:t> </a:t>
            </a:r>
            <a:r>
              <a:rPr lang="es-ES" i="1" dirty="0" err="1"/>
              <a:t>bandwith</a:t>
            </a:r>
            <a:endParaRPr lang="es-ES" i="1" dirty="0"/>
          </a:p>
          <a:p>
            <a:pPr>
              <a:lnSpc>
                <a:spcPct val="150000"/>
              </a:lnSpc>
            </a:pPr>
            <a:endParaRPr lang="es-ES" dirty="0"/>
          </a:p>
          <a:p>
            <a:pPr>
              <a:lnSpc>
                <a:spcPct val="150000"/>
              </a:lnSpc>
            </a:pPr>
            <a:endParaRPr lang="es-ES" dirty="0"/>
          </a:p>
        </p:txBody>
      </p:sp>
      <p:sp>
        <p:nvSpPr>
          <p:cNvPr id="3" name="Rectangle 2"/>
          <p:cNvSpPr/>
          <p:nvPr/>
        </p:nvSpPr>
        <p:spPr>
          <a:xfrm>
            <a:off x="-1" y="6138114"/>
            <a:ext cx="12406745" cy="375552"/>
          </a:xfrm>
          <a:prstGeom prst="rect">
            <a:avLst/>
          </a:prstGeom>
        </p:spPr>
        <p:txBody>
          <a:bodyPr wrap="square">
            <a:spAutoFit/>
          </a:bodyPr>
          <a:lstStyle/>
          <a:p>
            <a:pPr>
              <a:lnSpc>
                <a:spcPct val="150000"/>
              </a:lnSpc>
            </a:pPr>
            <a:r>
              <a:rPr lang="en-US" sz="1400" b="1" dirty="0"/>
              <a:t>Note:* Data locality became less of your concern with Terabit/</a:t>
            </a:r>
            <a:r>
              <a:rPr lang="en-US" sz="1400" b="1" dirty="0" err="1"/>
              <a:t>Petabit</a:t>
            </a:r>
            <a:r>
              <a:rPr lang="en-US" sz="1400" b="1" dirty="0"/>
              <a:t> per second Network </a:t>
            </a:r>
            <a:r>
              <a:rPr lang="en-US" sz="1400" b="1" dirty="0" err="1"/>
              <a:t>Bandwith</a:t>
            </a:r>
            <a:r>
              <a:rPr lang="en-US" sz="1400" b="1" dirty="0"/>
              <a:t> in Cloud Platforms </a:t>
            </a:r>
          </a:p>
        </p:txBody>
      </p:sp>
    </p:spTree>
    <p:extLst>
      <p:ext uri="{BB962C8B-B14F-4D97-AF65-F5344CB8AC3E}">
        <p14:creationId xmlns:p14="http://schemas.microsoft.com/office/powerpoint/2010/main" xmlns="" val="3952673803"/>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Challenges</a:t>
            </a:r>
            <a:r>
              <a:rPr lang="es-ES" sz="2180" spc="-1" dirty="0">
                <a:solidFill>
                  <a:srgbClr val="0099CC"/>
                </a:solidFill>
                <a:uFill>
                  <a:solidFill>
                    <a:srgbClr val="FFFFFF"/>
                  </a:solidFill>
                </a:uFill>
                <a:latin typeface="Century Gothic"/>
                <a:ea typeface="MS PGothic"/>
              </a:rPr>
              <a:t> of </a:t>
            </a:r>
            <a:r>
              <a:rPr lang="es-ES" sz="2180" spc="-1" dirty="0" err="1">
                <a:solidFill>
                  <a:srgbClr val="0099CC"/>
                </a:solidFill>
                <a:uFill>
                  <a:solidFill>
                    <a:srgbClr val="FFFFFF"/>
                  </a:solidFill>
                </a:uFill>
                <a:latin typeface="Century Gothic"/>
                <a:ea typeface="MS PGothic"/>
              </a:rPr>
              <a:t>Distributed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Systems</a:t>
            </a:r>
            <a:r>
              <a:rPr lang="es-ES" sz="2180" spc="-1" dirty="0">
                <a:solidFill>
                  <a:srgbClr val="0099CC"/>
                </a:solidFill>
                <a:uFill>
                  <a:solidFill>
                    <a:srgbClr val="FFFFFF"/>
                  </a:solidFill>
                </a:uFill>
                <a:latin typeface="Century Gothic"/>
                <a:ea typeface="MS PGothic"/>
              </a:rPr>
              <a:t> (2/2)</a:t>
            </a:r>
            <a:endParaRPr lang="en-US" sz="1800" b="0" strike="noStrike" spc="-1" dirty="0">
              <a:solidFill>
                <a:srgbClr val="000000"/>
              </a:solidFill>
              <a:uFill>
                <a:solidFill>
                  <a:srgbClr val="FFFFFF"/>
                </a:solidFill>
              </a:uFill>
              <a:latin typeface="Arial"/>
            </a:endParaRPr>
          </a:p>
        </p:txBody>
      </p:sp>
      <p:sp>
        <p:nvSpPr>
          <p:cNvPr id="2" name="TextBox 1"/>
          <p:cNvSpPr txBox="1"/>
          <p:nvPr/>
        </p:nvSpPr>
        <p:spPr>
          <a:xfrm>
            <a:off x="836340" y="1226633"/>
            <a:ext cx="10472126" cy="5078313"/>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s-ES" dirty="0" err="1"/>
              <a:t>Fault</a:t>
            </a:r>
            <a:r>
              <a:rPr lang="es-ES" dirty="0"/>
              <a:t> </a:t>
            </a:r>
            <a:r>
              <a:rPr lang="es-ES" dirty="0" err="1"/>
              <a:t>Tolerance</a:t>
            </a:r>
            <a:r>
              <a:rPr lang="es-ES" dirty="0"/>
              <a:t>:</a:t>
            </a:r>
          </a:p>
          <a:p>
            <a:pPr>
              <a:lnSpc>
                <a:spcPct val="150000"/>
              </a:lnSpc>
            </a:pPr>
            <a:r>
              <a:rPr lang="es-ES" dirty="0"/>
              <a:t>	</a:t>
            </a:r>
            <a:r>
              <a:rPr lang="es-ES" dirty="0" err="1"/>
              <a:t>Process</a:t>
            </a:r>
            <a:r>
              <a:rPr lang="es-ES" dirty="0"/>
              <a:t> &amp; </a:t>
            </a:r>
            <a:r>
              <a:rPr lang="es-ES" dirty="0" err="1"/>
              <a:t>Node</a:t>
            </a:r>
            <a:r>
              <a:rPr lang="es-ES" dirty="0"/>
              <a:t> </a:t>
            </a:r>
            <a:r>
              <a:rPr lang="es-ES" dirty="0" err="1"/>
              <a:t>Failures</a:t>
            </a:r>
            <a:r>
              <a:rPr lang="es-ES" dirty="0"/>
              <a:t>:</a:t>
            </a:r>
            <a:endParaRPr lang="es-ES" i="1" dirty="0"/>
          </a:p>
          <a:p>
            <a:pPr marL="1793875" lvl="2" indent="-92075">
              <a:lnSpc>
                <a:spcPct val="150000"/>
              </a:lnSpc>
            </a:pPr>
            <a:r>
              <a:rPr lang="es-ES" i="1" dirty="0"/>
              <a:t>	</a:t>
            </a:r>
            <a:r>
              <a:rPr lang="es-ES" i="1" dirty="0" err="1"/>
              <a:t>Likelihood</a:t>
            </a:r>
            <a:r>
              <a:rPr lang="es-ES" i="1" dirty="0"/>
              <a:t> of </a:t>
            </a:r>
            <a:r>
              <a:rPr lang="es-ES" i="1" dirty="0" err="1"/>
              <a:t>singe</a:t>
            </a:r>
            <a:r>
              <a:rPr lang="es-ES" i="1" dirty="0"/>
              <a:t> </a:t>
            </a:r>
            <a:r>
              <a:rPr lang="es-ES" i="1" dirty="0" err="1"/>
              <a:t>machine’s</a:t>
            </a:r>
            <a:r>
              <a:rPr lang="es-ES" i="1" dirty="0"/>
              <a:t> </a:t>
            </a:r>
            <a:r>
              <a:rPr lang="es-ES" i="1" dirty="0" err="1"/>
              <a:t>failure</a:t>
            </a:r>
            <a:r>
              <a:rPr lang="es-ES" i="1" dirty="0"/>
              <a:t> </a:t>
            </a:r>
            <a:r>
              <a:rPr lang="es-ES" i="1" dirty="0" err="1"/>
              <a:t>is</a:t>
            </a:r>
            <a:r>
              <a:rPr lang="es-ES" i="1" dirty="0"/>
              <a:t> </a:t>
            </a:r>
            <a:r>
              <a:rPr lang="es-ES" i="1" dirty="0" err="1"/>
              <a:t>very</a:t>
            </a:r>
            <a:r>
              <a:rPr lang="es-ES" i="1" dirty="0"/>
              <a:t> </a:t>
            </a:r>
            <a:r>
              <a:rPr lang="es-ES" i="1" dirty="0" err="1"/>
              <a:t>high</a:t>
            </a:r>
            <a:r>
              <a:rPr lang="es-ES" i="1" dirty="0"/>
              <a:t> </a:t>
            </a:r>
            <a:r>
              <a:rPr lang="es-ES" i="1" dirty="0" err="1"/>
              <a:t>for</a:t>
            </a:r>
            <a:r>
              <a:rPr lang="es-ES" i="1" dirty="0"/>
              <a:t> </a:t>
            </a:r>
            <a:r>
              <a:rPr lang="en-US" i="1" dirty="0"/>
              <a:t>commodity hardware.</a:t>
            </a:r>
            <a:r>
              <a:rPr lang="es-ES" i="1" dirty="0"/>
              <a:t> </a:t>
            </a:r>
          </a:p>
          <a:p>
            <a:pPr marL="1793875" lvl="2" indent="-92075">
              <a:lnSpc>
                <a:spcPct val="150000"/>
              </a:lnSpc>
            </a:pPr>
            <a:r>
              <a:rPr lang="es-ES" i="1" dirty="0"/>
              <a:t>	Note: Imagine </a:t>
            </a:r>
            <a:r>
              <a:rPr lang="en-US" i="1" dirty="0"/>
              <a:t>1 server fails every 3 years with 10,000 nodes you would observe 10 faults/day</a:t>
            </a:r>
          </a:p>
          <a:p>
            <a:pPr marL="1793875" lvl="2">
              <a:lnSpc>
                <a:spcPct val="150000"/>
              </a:lnSpc>
            </a:pPr>
            <a:r>
              <a:rPr lang="en-US" i="1" dirty="0"/>
              <a:t>It is also necessary to deal with the nodes with poor performance (in terms of speed, space etc.)</a:t>
            </a:r>
            <a:endParaRPr lang="es-ES" dirty="0"/>
          </a:p>
          <a:p>
            <a:pPr>
              <a:lnSpc>
                <a:spcPct val="150000"/>
              </a:lnSpc>
            </a:pPr>
            <a:r>
              <a:rPr lang="es-ES" dirty="0"/>
              <a:t>	Network </a:t>
            </a:r>
            <a:r>
              <a:rPr lang="es-ES" dirty="0" err="1"/>
              <a:t>Failures</a:t>
            </a:r>
            <a:r>
              <a:rPr lang="es-ES" dirty="0"/>
              <a:t>:</a:t>
            </a:r>
          </a:p>
          <a:p>
            <a:pPr lvl="2">
              <a:lnSpc>
                <a:spcPct val="150000"/>
              </a:lnSpc>
            </a:pPr>
            <a:r>
              <a:rPr lang="es-ES" dirty="0"/>
              <a:t>	</a:t>
            </a:r>
            <a:r>
              <a:rPr lang="en-US" i="1" dirty="0"/>
              <a:t>Dropped messages</a:t>
            </a:r>
          </a:p>
          <a:p>
            <a:pPr lvl="2">
              <a:lnSpc>
                <a:spcPct val="150000"/>
              </a:lnSpc>
            </a:pPr>
            <a:r>
              <a:rPr lang="en-US" i="1" dirty="0"/>
              <a:t>	Lost Partitions</a:t>
            </a:r>
          </a:p>
          <a:p>
            <a:pPr lvl="2">
              <a:lnSpc>
                <a:spcPct val="150000"/>
              </a:lnSpc>
            </a:pPr>
            <a:r>
              <a:rPr lang="es-ES" i="1" dirty="0"/>
              <a:t>	Network </a:t>
            </a:r>
            <a:r>
              <a:rPr lang="en-US" i="1" dirty="0"/>
              <a:t>Congestions </a:t>
            </a:r>
          </a:p>
          <a:p>
            <a:pPr lvl="2">
              <a:lnSpc>
                <a:spcPct val="150000"/>
              </a:lnSpc>
            </a:pPr>
            <a:r>
              <a:rPr lang="en-US" i="1" dirty="0"/>
              <a:t>	Routing Errors</a:t>
            </a:r>
            <a:endParaRPr lang="es-ES" dirty="0"/>
          </a:p>
        </p:txBody>
      </p:sp>
    </p:spTree>
    <p:extLst>
      <p:ext uri="{BB962C8B-B14F-4D97-AF65-F5344CB8AC3E}">
        <p14:creationId xmlns:p14="http://schemas.microsoft.com/office/powerpoint/2010/main" xmlns="" val="238812276"/>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Fault</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Tolerance</a:t>
            </a:r>
            <a:r>
              <a:rPr lang="es-ES" sz="2180" spc="-1" dirty="0">
                <a:solidFill>
                  <a:srgbClr val="0099CC"/>
                </a:solidFill>
                <a:uFill>
                  <a:solidFill>
                    <a:srgbClr val="FFFFFF"/>
                  </a:solidFill>
                </a:uFill>
                <a:latin typeface="Century Gothic"/>
                <a:ea typeface="MS PGothic"/>
              </a:rPr>
              <a:t> in </a:t>
            </a:r>
            <a:r>
              <a:rPr lang="es-ES" sz="2180" spc="-1" dirty="0" err="1">
                <a:solidFill>
                  <a:srgbClr val="0099CC"/>
                </a:solidFill>
                <a:uFill>
                  <a:solidFill>
                    <a:srgbClr val="FFFFFF"/>
                  </a:solidFill>
                </a:uFill>
                <a:latin typeface="Century Gothic"/>
                <a:ea typeface="MS PGothic"/>
              </a:rPr>
              <a:t>Hadoop</a:t>
            </a:r>
            <a:r>
              <a:rPr lang="es-ES" sz="2180" spc="-1" dirty="0">
                <a:solidFill>
                  <a:srgbClr val="0099CC"/>
                </a:solidFill>
                <a:uFill>
                  <a:solidFill>
                    <a:srgbClr val="FFFFFF"/>
                  </a:solidFill>
                </a:uFill>
                <a:latin typeface="Century Gothic"/>
                <a:ea typeface="MS PGothic"/>
              </a:rPr>
              <a:t> versus </a:t>
            </a:r>
            <a:r>
              <a:rPr lang="es-ES" sz="2180" spc="-1" dirty="0" err="1">
                <a:solidFill>
                  <a:srgbClr val="0099CC"/>
                </a:solidFill>
                <a:uFill>
                  <a:solidFill>
                    <a:srgbClr val="FFFFFF"/>
                  </a:solidFill>
                </a:uFill>
                <a:latin typeface="Century Gothic"/>
                <a:ea typeface="MS PGothic"/>
              </a:rPr>
              <a:t>Spark</a:t>
            </a:r>
            <a:endParaRPr lang="en-US" sz="2180" spc="-1" dirty="0">
              <a:solidFill>
                <a:srgbClr val="0099CC"/>
              </a:solidFill>
              <a:uFill>
                <a:solidFill>
                  <a:srgbClr val="FFFFFF"/>
                </a:solidFill>
              </a:uFill>
              <a:latin typeface="Century Gothic"/>
              <a:ea typeface="MS PGothic"/>
            </a:endParaRPr>
          </a:p>
        </p:txBody>
      </p:sp>
      <p:sp>
        <p:nvSpPr>
          <p:cNvPr id="2" name="TextBox 1"/>
          <p:cNvSpPr txBox="1"/>
          <p:nvPr/>
        </p:nvSpPr>
        <p:spPr>
          <a:xfrm>
            <a:off x="892097" y="1182029"/>
            <a:ext cx="3891775" cy="3000821"/>
          </a:xfrm>
          <a:prstGeom prst="rect">
            <a:avLst/>
          </a:prstGeom>
          <a:noFill/>
        </p:spPr>
        <p:txBody>
          <a:bodyPr wrap="square" rtlCol="0">
            <a:spAutoFit/>
          </a:bodyPr>
          <a:lstStyle/>
          <a:p>
            <a:pPr>
              <a:lnSpc>
                <a:spcPct val="150000"/>
              </a:lnSpc>
            </a:pPr>
            <a:r>
              <a:rPr lang="en-GB" dirty="0"/>
              <a:t>Fault tolerance in Hadoop MapReduce framework has an additional cost. Between each map &amp; reduce step,  as a safeguard against potential failures, intermediary data outputs have to be </a:t>
            </a:r>
            <a:r>
              <a:rPr lang="en-GB" u="sng" dirty="0"/>
              <a:t>written / serialized to disk</a:t>
            </a:r>
            <a:r>
              <a:rPr lang="en-GB" dirty="0"/>
              <a:t>. </a:t>
            </a:r>
          </a:p>
        </p:txBody>
      </p:sp>
      <p:sp>
        <p:nvSpPr>
          <p:cNvPr id="4" name="TextBox 3"/>
          <p:cNvSpPr txBox="1"/>
          <p:nvPr/>
        </p:nvSpPr>
        <p:spPr>
          <a:xfrm>
            <a:off x="5995639" y="1182027"/>
            <a:ext cx="4508809" cy="4247317"/>
          </a:xfrm>
          <a:prstGeom prst="rect">
            <a:avLst/>
          </a:prstGeom>
          <a:noFill/>
        </p:spPr>
        <p:txBody>
          <a:bodyPr wrap="square" rtlCol="0">
            <a:spAutoFit/>
          </a:bodyPr>
          <a:lstStyle/>
          <a:p>
            <a:pPr>
              <a:lnSpc>
                <a:spcPct val="150000"/>
              </a:lnSpc>
            </a:pPr>
            <a:r>
              <a:rPr lang="en-GB" dirty="0"/>
              <a:t>Spark keeps all data in  </a:t>
            </a:r>
            <a:r>
              <a:rPr lang="en-GB" b="1" i="1" dirty="0"/>
              <a:t>immutable,</a:t>
            </a:r>
            <a:r>
              <a:rPr lang="en-GB" i="1" dirty="0"/>
              <a:t> </a:t>
            </a:r>
          </a:p>
          <a:p>
            <a:pPr>
              <a:lnSpc>
                <a:spcPct val="150000"/>
              </a:lnSpc>
            </a:pPr>
            <a:r>
              <a:rPr lang="en-GB" b="1" i="1" dirty="0"/>
              <a:t>in-memory* </a:t>
            </a:r>
            <a:r>
              <a:rPr lang="en-GB" dirty="0"/>
              <a:t>and</a:t>
            </a:r>
            <a:r>
              <a:rPr lang="en-GB" i="1" dirty="0"/>
              <a:t> </a:t>
            </a:r>
            <a:r>
              <a:rPr lang="en-GB" b="1" i="1" dirty="0"/>
              <a:t>lazily evaluated </a:t>
            </a:r>
            <a:r>
              <a:rPr lang="en-GB" dirty="0"/>
              <a:t>variables / collections called RDDs. </a:t>
            </a:r>
          </a:p>
          <a:p>
            <a:pPr>
              <a:lnSpc>
                <a:spcPct val="150000"/>
              </a:lnSpc>
            </a:pPr>
            <a:endParaRPr lang="en-GB" dirty="0"/>
          </a:p>
          <a:p>
            <a:pPr>
              <a:lnSpc>
                <a:spcPct val="150000"/>
              </a:lnSpc>
            </a:pPr>
            <a:r>
              <a:rPr lang="en-GB" dirty="0"/>
              <a:t>Spark keeps the </a:t>
            </a:r>
            <a:r>
              <a:rPr lang="en-GB" b="1" i="1" dirty="0"/>
              <a:t>data lineage (</a:t>
            </a:r>
            <a:r>
              <a:rPr lang="en-GB" b="1" i="1" dirty="0" err="1"/>
              <a:t>récipe</a:t>
            </a:r>
            <a:r>
              <a:rPr lang="en-GB" b="1" i="1" dirty="0"/>
              <a:t>) </a:t>
            </a:r>
            <a:r>
              <a:rPr lang="en-GB" dirty="0"/>
              <a:t>of these in memory datasets  across all pipeline, so that in case of a failure during processing, it </a:t>
            </a:r>
            <a:r>
              <a:rPr lang="en-GB" u="sng" dirty="0"/>
              <a:t>replays all this </a:t>
            </a:r>
            <a:r>
              <a:rPr lang="en-GB" u="sng" dirty="0" err="1"/>
              <a:t>récipe</a:t>
            </a:r>
            <a:r>
              <a:rPr lang="en-GB" dirty="0"/>
              <a:t> (RDD Lineage) up to the immutable source dataset**. </a:t>
            </a:r>
          </a:p>
        </p:txBody>
      </p:sp>
    </p:spTree>
    <p:extLst>
      <p:ext uri="{BB962C8B-B14F-4D97-AF65-F5344CB8AC3E}">
        <p14:creationId xmlns:p14="http://schemas.microsoft.com/office/powerpoint/2010/main" xmlns="" val="3043327212"/>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Fault</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Tolerance</a:t>
            </a:r>
            <a:r>
              <a:rPr lang="es-ES" sz="2180" spc="-1" dirty="0">
                <a:solidFill>
                  <a:srgbClr val="0099CC"/>
                </a:solidFill>
                <a:uFill>
                  <a:solidFill>
                    <a:srgbClr val="FFFFFF"/>
                  </a:solidFill>
                </a:uFill>
                <a:latin typeface="Century Gothic"/>
                <a:ea typeface="MS PGothic"/>
              </a:rPr>
              <a:t> in </a:t>
            </a:r>
            <a:r>
              <a:rPr lang="es-ES" sz="2180" spc="-1" dirty="0" err="1">
                <a:solidFill>
                  <a:srgbClr val="0099CC"/>
                </a:solidFill>
                <a:uFill>
                  <a:solidFill>
                    <a:srgbClr val="FFFFFF"/>
                  </a:solidFill>
                </a:uFill>
                <a:latin typeface="Century Gothic"/>
                <a:ea typeface="MS PGothic"/>
              </a:rPr>
              <a:t>Spark</a:t>
            </a:r>
            <a:endParaRPr lang="en-US" sz="2180" spc="-1" dirty="0">
              <a:solidFill>
                <a:srgbClr val="0099CC"/>
              </a:solidFill>
              <a:uFill>
                <a:solidFill>
                  <a:srgbClr val="FFFFFF"/>
                </a:solidFill>
              </a:uFill>
              <a:latin typeface="Century Gothic"/>
              <a:ea typeface="MS PGothic"/>
            </a:endParaRPr>
          </a:p>
        </p:txBody>
      </p:sp>
      <p:pic>
        <p:nvPicPr>
          <p:cNvPr id="2" name="Picture 1"/>
          <p:cNvPicPr>
            <a:picLocks noChangeAspect="1"/>
          </p:cNvPicPr>
          <p:nvPr/>
        </p:nvPicPr>
        <p:blipFill>
          <a:blip r:embed="rId3" cstate="print"/>
          <a:stretch>
            <a:fillRect/>
          </a:stretch>
        </p:blipFill>
        <p:spPr>
          <a:xfrm>
            <a:off x="1077483" y="3398109"/>
            <a:ext cx="6620752" cy="2536150"/>
          </a:xfrm>
          <a:prstGeom prst="rect">
            <a:avLst/>
          </a:prstGeom>
        </p:spPr>
      </p:pic>
      <p:pic>
        <p:nvPicPr>
          <p:cNvPr id="3" name="Picture 2"/>
          <p:cNvPicPr>
            <a:picLocks noChangeAspect="1"/>
          </p:cNvPicPr>
          <p:nvPr/>
        </p:nvPicPr>
        <p:blipFill>
          <a:blip r:embed="rId4" cstate="print"/>
          <a:stretch>
            <a:fillRect/>
          </a:stretch>
        </p:blipFill>
        <p:spPr>
          <a:xfrm>
            <a:off x="1176337" y="751090"/>
            <a:ext cx="6620752" cy="2647019"/>
          </a:xfrm>
          <a:prstGeom prst="rect">
            <a:avLst/>
          </a:prstGeom>
        </p:spPr>
      </p:pic>
      <p:sp>
        <p:nvSpPr>
          <p:cNvPr id="4" name="TextBox 3"/>
          <p:cNvSpPr txBox="1"/>
          <p:nvPr/>
        </p:nvSpPr>
        <p:spPr>
          <a:xfrm>
            <a:off x="8130746" y="1124466"/>
            <a:ext cx="3212756" cy="2169825"/>
          </a:xfrm>
          <a:prstGeom prst="rect">
            <a:avLst/>
          </a:prstGeom>
          <a:noFill/>
        </p:spPr>
        <p:txBody>
          <a:bodyPr wrap="square" rtlCol="0">
            <a:spAutoFit/>
          </a:bodyPr>
          <a:lstStyle/>
          <a:p>
            <a:pPr>
              <a:lnSpc>
                <a:spcPct val="150000"/>
              </a:lnSpc>
            </a:pPr>
            <a:r>
              <a:rPr lang="es-ES" dirty="0"/>
              <a:t>Each </a:t>
            </a:r>
            <a:r>
              <a:rPr lang="es-ES" dirty="0" err="1"/>
              <a:t>Spark</a:t>
            </a:r>
            <a:r>
              <a:rPr lang="es-ES" dirty="0"/>
              <a:t> </a:t>
            </a:r>
            <a:r>
              <a:rPr lang="es-ES" dirty="0" err="1"/>
              <a:t>Dataset</a:t>
            </a:r>
            <a:r>
              <a:rPr lang="es-ES" dirty="0"/>
              <a:t> (RDD) </a:t>
            </a:r>
            <a:r>
              <a:rPr lang="es-ES" dirty="0" err="1"/>
              <a:t>keeps</a:t>
            </a:r>
            <a:r>
              <a:rPr lang="es-ES" dirty="0"/>
              <a:t> </a:t>
            </a:r>
            <a:r>
              <a:rPr lang="es-ES" dirty="0" err="1"/>
              <a:t>the</a:t>
            </a:r>
            <a:r>
              <a:rPr lang="es-ES" dirty="0"/>
              <a:t> </a:t>
            </a:r>
            <a:r>
              <a:rPr lang="es-ES" dirty="0" err="1"/>
              <a:t>lineage</a:t>
            </a:r>
            <a:r>
              <a:rPr lang="es-ES" dirty="0"/>
              <a:t> </a:t>
            </a:r>
            <a:r>
              <a:rPr lang="en-GB" dirty="0" err="1"/>
              <a:t>informartion</a:t>
            </a:r>
            <a:r>
              <a:rPr lang="es-ES" dirty="0"/>
              <a:t> </a:t>
            </a:r>
            <a:r>
              <a:rPr lang="es-ES" dirty="0" err="1"/>
              <a:t>which</a:t>
            </a:r>
            <a:r>
              <a:rPr lang="es-ES" dirty="0"/>
              <a:t> can be </a:t>
            </a:r>
            <a:r>
              <a:rPr lang="es-ES" dirty="0" err="1"/>
              <a:t>used</a:t>
            </a:r>
            <a:r>
              <a:rPr lang="es-ES" dirty="0"/>
              <a:t> to </a:t>
            </a:r>
            <a:r>
              <a:rPr lang="es-ES" dirty="0" err="1"/>
              <a:t>reconstruct</a:t>
            </a:r>
            <a:r>
              <a:rPr lang="es-ES" dirty="0"/>
              <a:t> </a:t>
            </a:r>
            <a:r>
              <a:rPr lang="es-ES" dirty="0" err="1"/>
              <a:t>the</a:t>
            </a:r>
            <a:r>
              <a:rPr lang="es-ES" dirty="0"/>
              <a:t> </a:t>
            </a:r>
            <a:r>
              <a:rPr lang="es-ES" dirty="0" err="1"/>
              <a:t>dataset</a:t>
            </a:r>
            <a:r>
              <a:rPr lang="es-ES" dirty="0"/>
              <a:t> in case of </a:t>
            </a:r>
            <a:r>
              <a:rPr lang="es-ES" dirty="0" err="1"/>
              <a:t>failure</a:t>
            </a:r>
            <a:r>
              <a:rPr lang="es-ES" dirty="0"/>
              <a:t>.</a:t>
            </a:r>
            <a:endParaRPr lang="en-US" dirty="0"/>
          </a:p>
        </p:txBody>
      </p:sp>
      <p:sp>
        <p:nvSpPr>
          <p:cNvPr id="6" name="TextBox 5"/>
          <p:cNvSpPr txBox="1"/>
          <p:nvPr/>
        </p:nvSpPr>
        <p:spPr>
          <a:xfrm>
            <a:off x="8130746" y="3521676"/>
            <a:ext cx="3050854" cy="2118529"/>
          </a:xfrm>
          <a:prstGeom prst="rect">
            <a:avLst/>
          </a:prstGeom>
          <a:noFill/>
        </p:spPr>
        <p:txBody>
          <a:bodyPr wrap="square" rtlCol="0">
            <a:spAutoFit/>
          </a:bodyPr>
          <a:lstStyle/>
          <a:p>
            <a:pPr>
              <a:lnSpc>
                <a:spcPct val="150000"/>
              </a:lnSpc>
            </a:pPr>
            <a:r>
              <a:rPr lang="en-GB" dirty="0"/>
              <a:t>This example shows a mapped, reduced &amp; filtered dataset block reconstructed using Spark dataset (RDD) lineage.</a:t>
            </a:r>
          </a:p>
        </p:txBody>
      </p:sp>
    </p:spTree>
    <p:extLst>
      <p:ext uri="{BB962C8B-B14F-4D97-AF65-F5344CB8AC3E}">
        <p14:creationId xmlns:p14="http://schemas.microsoft.com/office/powerpoint/2010/main" xmlns="" val="3431719905"/>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What</a:t>
            </a:r>
            <a:r>
              <a:rPr lang="es-ES" sz="2180" spc="-1" dirty="0">
                <a:solidFill>
                  <a:srgbClr val="0099CC"/>
                </a:solidFill>
                <a:uFill>
                  <a:solidFill>
                    <a:srgbClr val="FFFFFF"/>
                  </a:solidFill>
                </a:uFill>
                <a:latin typeface="Century Gothic"/>
                <a:ea typeface="MS PGothic"/>
              </a:rPr>
              <a:t> Apache Spark </a:t>
            </a:r>
            <a:r>
              <a:rPr lang="es-ES" sz="2180" spc="-1" dirty="0" err="1">
                <a:solidFill>
                  <a:srgbClr val="0099CC"/>
                </a:solidFill>
                <a:uFill>
                  <a:solidFill>
                    <a:srgbClr val="FFFFFF"/>
                  </a:solidFill>
                </a:uFill>
                <a:latin typeface="Century Gothic"/>
                <a:ea typeface="MS PGothic"/>
              </a:rPr>
              <a:t>is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not</a:t>
            </a:r>
            <a:r>
              <a:rPr lang="es-ES" sz="2180" spc="-1" dirty="0">
                <a:solidFill>
                  <a:srgbClr val="0099CC"/>
                </a:solidFill>
                <a:uFill>
                  <a:solidFill>
                    <a:srgbClr val="FFFFFF"/>
                  </a:solidFill>
                </a:uFill>
                <a:latin typeface="Century Gothic"/>
                <a:ea typeface="MS PGothic"/>
              </a:rPr>
              <a:t>? (1/3)</a:t>
            </a:r>
            <a:endParaRPr lang="en-US" sz="1800" b="0" strike="noStrike" spc="-1" dirty="0">
              <a:solidFill>
                <a:srgbClr val="000000"/>
              </a:solidFill>
              <a:uFill>
                <a:solidFill>
                  <a:srgbClr val="FFFFFF"/>
                </a:solidFill>
              </a:uFill>
              <a:latin typeface="Arial"/>
            </a:endParaRPr>
          </a:p>
        </p:txBody>
      </p:sp>
      <p:sp>
        <p:nvSpPr>
          <p:cNvPr id="2" name="TextBox 1"/>
          <p:cNvSpPr txBox="1"/>
          <p:nvPr/>
        </p:nvSpPr>
        <p:spPr>
          <a:xfrm>
            <a:off x="825950" y="897717"/>
            <a:ext cx="10024948" cy="5062924"/>
          </a:xfrm>
          <a:prstGeom prst="rect">
            <a:avLst/>
          </a:prstGeom>
          <a:noFill/>
        </p:spPr>
        <p:txBody>
          <a:bodyPr wrap="square" rtlCol="0">
            <a:spAutoFit/>
          </a:bodyPr>
          <a:lstStyle/>
          <a:p>
            <a:pPr marL="908050" indent="-908050">
              <a:lnSpc>
                <a:spcPct val="150000"/>
              </a:lnSpc>
              <a:spcBef>
                <a:spcPts val="2400"/>
              </a:spcBef>
            </a:pPr>
            <a:r>
              <a:rPr lang="en-US" dirty="0"/>
              <a:t>Not a Data Store: </a:t>
            </a:r>
          </a:p>
          <a:p>
            <a:pPr marL="908050" indent="-908050">
              <a:lnSpc>
                <a:spcPct val="150000"/>
              </a:lnSpc>
              <a:spcBef>
                <a:spcPts val="2400"/>
              </a:spcBef>
            </a:pPr>
            <a:r>
              <a:rPr lang="en-US" dirty="0"/>
              <a:t>	Spark connects to other data stores but it does not provide its own database or filesystem.*</a:t>
            </a:r>
          </a:p>
          <a:p>
            <a:pPr marL="908050" indent="-908050">
              <a:lnSpc>
                <a:spcPct val="150000"/>
              </a:lnSpc>
              <a:spcBef>
                <a:spcPts val="2400"/>
              </a:spcBef>
            </a:pPr>
            <a:r>
              <a:rPr lang="es-ES" dirty="0"/>
              <a:t>	</a:t>
            </a:r>
            <a:r>
              <a:rPr lang="en-US" dirty="0"/>
              <a:t>Spark can access &amp; store data in HDFS, AWS S3, Google Cloud Storage, DBFS, </a:t>
            </a:r>
            <a:r>
              <a:rPr lang="en-US" dirty="0" err="1"/>
              <a:t>Hbase</a:t>
            </a:r>
            <a:r>
              <a:rPr lang="en-US" dirty="0"/>
              <a:t>, Hive, </a:t>
            </a:r>
            <a:r>
              <a:rPr lang="en-US" dirty="0" err="1"/>
              <a:t>Alluxio</a:t>
            </a:r>
            <a:r>
              <a:rPr lang="en-US" dirty="0"/>
              <a:t>, external SQL, NoSQL databases or any Hadoop data source</a:t>
            </a:r>
          </a:p>
          <a:p>
            <a:pPr marL="908050" indent="-908050">
              <a:lnSpc>
                <a:spcPct val="150000"/>
              </a:lnSpc>
              <a:spcBef>
                <a:spcPts val="2400"/>
              </a:spcBef>
            </a:pPr>
            <a:r>
              <a:rPr lang="en-US" dirty="0"/>
              <a:t>Not a Programming Language:</a:t>
            </a:r>
          </a:p>
          <a:p>
            <a:pPr marL="908050" indent="-908050">
              <a:lnSpc>
                <a:spcPct val="150000"/>
              </a:lnSpc>
              <a:spcBef>
                <a:spcPts val="2400"/>
              </a:spcBef>
            </a:pPr>
            <a:r>
              <a:rPr lang="en-US" dirty="0"/>
              <a:t>	It is a </a:t>
            </a:r>
            <a:r>
              <a:rPr lang="en-US" u="sng" dirty="0"/>
              <a:t>unified Big Data Framework</a:t>
            </a:r>
            <a:r>
              <a:rPr lang="en-US" dirty="0"/>
              <a:t> which provides an Application Programming Interface (API) for Scala, Java, Python, R and SQL. Nevertheless, it is built in </a:t>
            </a:r>
            <a:r>
              <a:rPr lang="en-US" dirty="0">
                <a:hlinkClick r:id="rId3"/>
              </a:rPr>
              <a:t>Scala Programming Language</a:t>
            </a:r>
            <a:r>
              <a:rPr lang="en-US" dirty="0"/>
              <a:t>.</a:t>
            </a:r>
          </a:p>
        </p:txBody>
      </p:sp>
      <p:sp>
        <p:nvSpPr>
          <p:cNvPr id="4" name="Rectangle 3"/>
          <p:cNvSpPr/>
          <p:nvPr/>
        </p:nvSpPr>
        <p:spPr>
          <a:xfrm>
            <a:off x="-1" y="6138114"/>
            <a:ext cx="12406745" cy="375552"/>
          </a:xfrm>
          <a:prstGeom prst="rect">
            <a:avLst/>
          </a:prstGeom>
        </p:spPr>
        <p:txBody>
          <a:bodyPr wrap="square">
            <a:spAutoFit/>
          </a:bodyPr>
          <a:lstStyle/>
          <a:p>
            <a:pPr>
              <a:lnSpc>
                <a:spcPct val="150000"/>
              </a:lnSpc>
            </a:pPr>
            <a:r>
              <a:rPr lang="en-US" sz="1400" b="1" dirty="0"/>
              <a:t>Note:* We will learn the “Spark Storage” functionality and setting, it still doesn’t mean that Spark can be classified as a Data Store.</a:t>
            </a:r>
          </a:p>
        </p:txBody>
      </p:sp>
    </p:spTree>
    <p:extLst>
      <p:ext uri="{BB962C8B-B14F-4D97-AF65-F5344CB8AC3E}">
        <p14:creationId xmlns:p14="http://schemas.microsoft.com/office/powerpoint/2010/main" xmlns="" val="3067163835"/>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What</a:t>
            </a:r>
            <a:r>
              <a:rPr lang="es-ES" sz="2180" spc="-1" dirty="0">
                <a:solidFill>
                  <a:srgbClr val="0099CC"/>
                </a:solidFill>
                <a:uFill>
                  <a:solidFill>
                    <a:srgbClr val="FFFFFF"/>
                  </a:solidFill>
                </a:uFill>
                <a:latin typeface="Century Gothic"/>
                <a:ea typeface="MS PGothic"/>
              </a:rPr>
              <a:t> Apache Spark </a:t>
            </a:r>
            <a:r>
              <a:rPr lang="es-ES" sz="2180" spc="-1" dirty="0" err="1">
                <a:solidFill>
                  <a:srgbClr val="0099CC"/>
                </a:solidFill>
                <a:uFill>
                  <a:solidFill>
                    <a:srgbClr val="FFFFFF"/>
                  </a:solidFill>
                </a:uFill>
                <a:latin typeface="Century Gothic"/>
                <a:ea typeface="MS PGothic"/>
              </a:rPr>
              <a:t>is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not</a:t>
            </a:r>
            <a:r>
              <a:rPr lang="es-ES" sz="2180" spc="-1" dirty="0">
                <a:solidFill>
                  <a:srgbClr val="0099CC"/>
                </a:solidFill>
                <a:uFill>
                  <a:solidFill>
                    <a:srgbClr val="FFFFFF"/>
                  </a:solidFill>
                </a:uFill>
                <a:latin typeface="Century Gothic"/>
                <a:ea typeface="MS PGothic"/>
              </a:rPr>
              <a:t>? (2/3)</a:t>
            </a:r>
            <a:endParaRPr lang="en-US" sz="1800" b="0" strike="noStrike" spc="-1" dirty="0">
              <a:solidFill>
                <a:srgbClr val="000000"/>
              </a:solidFill>
              <a:uFill>
                <a:solidFill>
                  <a:srgbClr val="FFFFFF"/>
                </a:solidFill>
              </a:uFill>
              <a:latin typeface="Arial"/>
            </a:endParaRPr>
          </a:p>
        </p:txBody>
      </p:sp>
      <p:sp>
        <p:nvSpPr>
          <p:cNvPr id="2" name="TextBox 1"/>
          <p:cNvSpPr txBox="1"/>
          <p:nvPr/>
        </p:nvSpPr>
        <p:spPr>
          <a:xfrm>
            <a:off x="856617" y="790215"/>
            <a:ext cx="9511991" cy="3785652"/>
          </a:xfrm>
          <a:prstGeom prst="rect">
            <a:avLst/>
          </a:prstGeom>
          <a:noFill/>
        </p:spPr>
        <p:txBody>
          <a:bodyPr wrap="square" rtlCol="0">
            <a:spAutoFit/>
          </a:bodyPr>
          <a:lstStyle/>
          <a:p>
            <a:pPr marL="908050" indent="-908050">
              <a:lnSpc>
                <a:spcPct val="150000"/>
              </a:lnSpc>
              <a:spcBef>
                <a:spcPts val="2400"/>
              </a:spcBef>
            </a:pPr>
            <a:r>
              <a:rPr lang="es-ES" dirty="0" err="1"/>
              <a:t>Not</a:t>
            </a:r>
            <a:r>
              <a:rPr lang="es-ES" dirty="0"/>
              <a:t> </a:t>
            </a:r>
            <a:r>
              <a:rPr lang="es-ES" dirty="0" err="1"/>
              <a:t>only</a:t>
            </a:r>
            <a:r>
              <a:rPr lang="es-ES" dirty="0"/>
              <a:t> </a:t>
            </a:r>
            <a:r>
              <a:rPr lang="es-ES" dirty="0" err="1"/>
              <a:t>for</a:t>
            </a:r>
            <a:r>
              <a:rPr lang="es-ES" dirty="0"/>
              <a:t> Big Data SQL:</a:t>
            </a:r>
          </a:p>
          <a:p>
            <a:pPr marL="908050" indent="-908050">
              <a:lnSpc>
                <a:spcPct val="150000"/>
              </a:lnSpc>
              <a:spcBef>
                <a:spcPts val="2400"/>
              </a:spcBef>
            </a:pPr>
            <a:r>
              <a:rPr lang="es-ES" dirty="0"/>
              <a:t>		It </a:t>
            </a:r>
            <a:r>
              <a:rPr lang="es-ES" dirty="0" err="1"/>
              <a:t>is</a:t>
            </a:r>
            <a:r>
              <a:rPr lang="es-ES" dirty="0"/>
              <a:t> </a:t>
            </a:r>
            <a:r>
              <a:rPr lang="es-ES" dirty="0" err="1"/>
              <a:t>also</a:t>
            </a:r>
            <a:r>
              <a:rPr lang="es-ES" dirty="0"/>
              <a:t> </a:t>
            </a:r>
            <a:r>
              <a:rPr lang="es-ES" dirty="0" err="1"/>
              <a:t>used</a:t>
            </a:r>
            <a:r>
              <a:rPr lang="es-ES" dirty="0"/>
              <a:t> </a:t>
            </a:r>
            <a:r>
              <a:rPr lang="es-ES" dirty="0" err="1"/>
              <a:t>for</a:t>
            </a:r>
            <a:r>
              <a:rPr lang="es-ES" dirty="0"/>
              <a:t> Machine </a:t>
            </a:r>
            <a:r>
              <a:rPr lang="es-ES" dirty="0" err="1"/>
              <a:t>Learning</a:t>
            </a:r>
            <a:r>
              <a:rPr lang="es-ES" dirty="0"/>
              <a:t>, </a:t>
            </a:r>
            <a:r>
              <a:rPr lang="es-ES" dirty="0" err="1"/>
              <a:t>Streaming</a:t>
            </a:r>
            <a:r>
              <a:rPr lang="es-ES" dirty="0"/>
              <a:t> and </a:t>
            </a:r>
            <a:r>
              <a:rPr lang="es-ES" dirty="0" err="1"/>
              <a:t>Graph</a:t>
            </a:r>
            <a:r>
              <a:rPr lang="es-ES" dirty="0"/>
              <a:t> </a:t>
            </a:r>
            <a:r>
              <a:rPr lang="es-ES" dirty="0" err="1"/>
              <a:t>Analytics</a:t>
            </a:r>
            <a:r>
              <a:rPr lang="es-ES" dirty="0"/>
              <a:t> at </a:t>
            </a:r>
            <a:r>
              <a:rPr lang="es-ES" dirty="0" err="1"/>
              <a:t>scale</a:t>
            </a:r>
            <a:r>
              <a:rPr lang="es-ES" dirty="0"/>
              <a:t>.</a:t>
            </a:r>
            <a:endParaRPr lang="en-US" dirty="0"/>
          </a:p>
          <a:p>
            <a:r>
              <a:rPr lang="es-ES" dirty="0"/>
              <a:t>	</a:t>
            </a:r>
            <a:endParaRPr lang="en-US" dirty="0"/>
          </a:p>
          <a:p>
            <a:pPr marL="908050" indent="-908050">
              <a:lnSpc>
                <a:spcPct val="150000"/>
              </a:lnSpc>
              <a:spcBef>
                <a:spcPts val="2400"/>
              </a:spcBef>
            </a:pPr>
            <a:r>
              <a:rPr lang="en-US" dirty="0"/>
              <a:t>Not</a:t>
            </a:r>
            <a:r>
              <a:rPr lang="en-US" i="1" dirty="0"/>
              <a:t> a substitute</a:t>
            </a:r>
            <a:r>
              <a:rPr lang="en-US" dirty="0"/>
              <a:t> for all Hadoop Big Data Ecosystem:</a:t>
            </a:r>
          </a:p>
          <a:p>
            <a:pPr marL="908050" indent="-908050">
              <a:lnSpc>
                <a:spcPct val="150000"/>
              </a:lnSpc>
              <a:spcBef>
                <a:spcPts val="2400"/>
              </a:spcBef>
            </a:pPr>
            <a:r>
              <a:rPr lang="es-ES" dirty="0"/>
              <a:t>	</a:t>
            </a:r>
            <a:r>
              <a:rPr lang="en-GB" dirty="0"/>
              <a:t>It is correct that is a substitute for Hadoop MapReduce, Pig, </a:t>
            </a:r>
            <a:r>
              <a:rPr lang="en-GB" dirty="0" err="1"/>
              <a:t>Sqoop</a:t>
            </a:r>
            <a:r>
              <a:rPr lang="en-GB" dirty="0"/>
              <a:t>, Hive and </a:t>
            </a:r>
            <a:r>
              <a:rPr lang="en-GB" dirty="0" err="1"/>
              <a:t>Tez</a:t>
            </a:r>
            <a:r>
              <a:rPr lang="en-GB" dirty="0"/>
              <a:t>, Mahout, but it is also common to integrate it with HDFS, Hive </a:t>
            </a:r>
            <a:r>
              <a:rPr lang="en-GB" dirty="0" err="1"/>
              <a:t>Metastore</a:t>
            </a:r>
            <a:r>
              <a:rPr lang="en-GB" dirty="0"/>
              <a:t>, </a:t>
            </a:r>
            <a:r>
              <a:rPr lang="en-GB" dirty="0" err="1"/>
              <a:t>Oozie</a:t>
            </a:r>
            <a:r>
              <a:rPr lang="en-GB" dirty="0"/>
              <a:t>, Kafka, </a:t>
            </a:r>
            <a:r>
              <a:rPr lang="en-GB" dirty="0" err="1"/>
              <a:t>Solr</a:t>
            </a:r>
            <a:r>
              <a:rPr lang="en-GB" dirty="0"/>
              <a:t>, </a:t>
            </a:r>
            <a:r>
              <a:rPr lang="en-GB" dirty="0" err="1"/>
              <a:t>Hbase</a:t>
            </a:r>
            <a:r>
              <a:rPr lang="en-GB" dirty="0"/>
              <a:t>, NIFI etc.</a:t>
            </a:r>
          </a:p>
        </p:txBody>
      </p:sp>
    </p:spTree>
    <p:extLst>
      <p:ext uri="{BB962C8B-B14F-4D97-AF65-F5344CB8AC3E}">
        <p14:creationId xmlns:p14="http://schemas.microsoft.com/office/powerpoint/2010/main" xmlns="" val="694411408"/>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UC BERKELEY </a:t>
            </a:r>
            <a:r>
              <a:rPr lang="es-ES" sz="2180" spc="-1" dirty="0" err="1">
                <a:solidFill>
                  <a:srgbClr val="0099CC"/>
                </a:solidFill>
                <a:uFill>
                  <a:solidFill>
                    <a:srgbClr val="FFFFFF"/>
                  </a:solidFill>
                </a:uFill>
                <a:latin typeface="Century Gothic"/>
                <a:ea typeface="MS PGothic"/>
              </a:rPr>
              <a:t>Research</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Projects</a:t>
            </a:r>
            <a:r>
              <a:rPr lang="es-ES" sz="2180" spc="-1" dirty="0">
                <a:solidFill>
                  <a:srgbClr val="0099CC"/>
                </a:solidFill>
                <a:uFill>
                  <a:solidFill>
                    <a:srgbClr val="FFFFFF"/>
                  </a:solidFill>
                </a:uFill>
                <a:latin typeface="Century Gothic"/>
                <a:ea typeface="MS PGothic"/>
              </a:rPr>
              <a:t> – </a:t>
            </a:r>
            <a:r>
              <a:rPr lang="es-ES" sz="2180" spc="-1" dirty="0" err="1">
                <a:solidFill>
                  <a:srgbClr val="0099CC"/>
                </a:solidFill>
                <a:uFill>
                  <a:solidFill>
                    <a:srgbClr val="FFFFFF"/>
                  </a:solidFill>
                </a:uFill>
                <a:latin typeface="Century Gothic"/>
                <a:ea typeface="MS PGothic"/>
              </a:rPr>
              <a:t>RISELab</a:t>
            </a:r>
            <a:r>
              <a:rPr lang="es-ES" sz="2180" spc="-1" dirty="0">
                <a:solidFill>
                  <a:srgbClr val="0099CC"/>
                </a:solidFill>
                <a:uFill>
                  <a:solidFill>
                    <a:srgbClr val="FFFFFF"/>
                  </a:solidFill>
                </a:uFill>
                <a:latin typeface="Century Gothic"/>
                <a:ea typeface="MS PGothic"/>
              </a:rPr>
              <a:t> (In </a:t>
            </a:r>
            <a:r>
              <a:rPr lang="es-ES" sz="2180" spc="-1" dirty="0" err="1">
                <a:solidFill>
                  <a:srgbClr val="0099CC"/>
                </a:solidFill>
                <a:uFill>
                  <a:solidFill>
                    <a:srgbClr val="FFFFFF"/>
                  </a:solidFill>
                </a:uFill>
                <a:latin typeface="Century Gothic"/>
                <a:ea typeface="MS PGothic"/>
              </a:rPr>
              <a:t>Progress</a:t>
            </a:r>
            <a:r>
              <a:rPr lang="es-ES" sz="2180" spc="-1" dirty="0">
                <a:solidFill>
                  <a:srgbClr val="0099CC"/>
                </a:solidFill>
                <a:uFill>
                  <a:solidFill>
                    <a:srgbClr val="FFFFFF"/>
                  </a:solidFill>
                </a:uFill>
                <a:latin typeface="Century Gothic"/>
                <a:ea typeface="MS PGothic"/>
              </a:rPr>
              <a:t>)</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pic>
        <p:nvPicPr>
          <p:cNvPr id="4100" name="Picture 4" descr="Resultado de imagen de riselab"/>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276159" y="230296"/>
            <a:ext cx="3379694" cy="168984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540849" y="1075220"/>
            <a:ext cx="11115004" cy="5770811"/>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s-ES" dirty="0"/>
              <a:t>Launched in </a:t>
            </a:r>
            <a:r>
              <a:rPr lang="es-ES" dirty="0" err="1"/>
              <a:t>January</a:t>
            </a:r>
            <a:r>
              <a:rPr lang="es-ES" dirty="0"/>
              <a:t> 2017: </a:t>
            </a:r>
            <a:r>
              <a:rPr lang="en-US" dirty="0">
                <a:hlinkClick r:id="rId5"/>
              </a:rPr>
              <a:t>https://rise.cs.berkeley.edu/</a:t>
            </a:r>
            <a:endParaRPr lang="es-ES" dirty="0"/>
          </a:p>
          <a:p>
            <a:pPr marL="285750" indent="-285750">
              <a:lnSpc>
                <a:spcPct val="150000"/>
              </a:lnSpc>
              <a:buFont typeface="Wingdings" panose="05000000000000000000" pitchFamily="2" charset="2"/>
              <a:buChar char="v"/>
            </a:pPr>
            <a:endParaRPr lang="es-ES" dirty="0"/>
          </a:p>
          <a:p>
            <a:pPr marL="285750" indent="-285750">
              <a:lnSpc>
                <a:spcPct val="150000"/>
              </a:lnSpc>
              <a:buFont typeface="Wingdings" panose="05000000000000000000" pitchFamily="2" charset="2"/>
              <a:buChar char="v"/>
            </a:pPr>
            <a:r>
              <a:rPr lang="es-ES" dirty="0" err="1"/>
              <a:t>Focus</a:t>
            </a:r>
            <a:r>
              <a:rPr lang="es-ES" dirty="0"/>
              <a:t> </a:t>
            </a:r>
            <a:r>
              <a:rPr lang="es-ES" dirty="0" err="1"/>
              <a:t>on</a:t>
            </a:r>
            <a:r>
              <a:rPr lang="es-ES" dirty="0"/>
              <a:t> </a:t>
            </a:r>
            <a:r>
              <a:rPr lang="es-ES" dirty="0" err="1"/>
              <a:t>creating</a:t>
            </a:r>
            <a:r>
              <a:rPr lang="es-ES" dirty="0"/>
              <a:t> open-</a:t>
            </a:r>
            <a:r>
              <a:rPr lang="es-ES" dirty="0" err="1"/>
              <a:t>source</a:t>
            </a:r>
            <a:r>
              <a:rPr lang="es-ES" dirty="0"/>
              <a:t> </a:t>
            </a:r>
            <a:r>
              <a:rPr lang="es-ES" dirty="0" err="1"/>
              <a:t>platforms</a:t>
            </a:r>
            <a:r>
              <a:rPr lang="es-ES" dirty="0"/>
              <a:t> </a:t>
            </a:r>
            <a:r>
              <a:rPr lang="es-ES" dirty="0" err="1"/>
              <a:t>for</a:t>
            </a:r>
            <a:r>
              <a:rPr lang="es-ES" dirty="0"/>
              <a:t> Real-time, </a:t>
            </a:r>
            <a:r>
              <a:rPr lang="es-ES" dirty="0" err="1"/>
              <a:t>Intelligent</a:t>
            </a:r>
            <a:r>
              <a:rPr lang="es-ES" dirty="0"/>
              <a:t>, </a:t>
            </a:r>
            <a:r>
              <a:rPr lang="es-ES" dirty="0" err="1"/>
              <a:t>Secure</a:t>
            </a:r>
            <a:r>
              <a:rPr lang="es-ES" dirty="0"/>
              <a:t>, </a:t>
            </a:r>
            <a:r>
              <a:rPr lang="es-ES" dirty="0" err="1"/>
              <a:t>Explainable</a:t>
            </a:r>
            <a:r>
              <a:rPr lang="es-ES" dirty="0"/>
              <a:t>, </a:t>
            </a:r>
            <a:r>
              <a:rPr lang="es-ES" dirty="0" err="1"/>
              <a:t>Systems</a:t>
            </a:r>
            <a:r>
              <a:rPr lang="es-ES" dirty="0"/>
              <a:t>:</a:t>
            </a:r>
          </a:p>
          <a:p>
            <a:pPr>
              <a:lnSpc>
                <a:spcPct val="150000"/>
              </a:lnSpc>
            </a:pPr>
            <a:r>
              <a:rPr lang="es-ES" dirty="0" err="1">
                <a:hlinkClick r:id="rId6"/>
              </a:rPr>
              <a:t>RISELab</a:t>
            </a:r>
            <a:r>
              <a:rPr lang="es-ES" dirty="0">
                <a:hlinkClick r:id="rId6"/>
              </a:rPr>
              <a:t> </a:t>
            </a:r>
            <a:r>
              <a:rPr lang="es-ES" dirty="0" err="1">
                <a:hlinkClick r:id="rId6"/>
              </a:rPr>
              <a:t>Bootcamp</a:t>
            </a:r>
            <a:r>
              <a:rPr lang="es-ES" dirty="0"/>
              <a:t> </a:t>
            </a:r>
            <a:r>
              <a:rPr lang="es-ES" dirty="0" err="1"/>
              <a:t>will</a:t>
            </a:r>
            <a:r>
              <a:rPr lang="es-ES" dirty="0"/>
              <a:t> be </a:t>
            </a:r>
            <a:r>
              <a:rPr lang="es-ES" dirty="0" err="1"/>
              <a:t>on</a:t>
            </a:r>
            <a:r>
              <a:rPr lang="es-ES" dirty="0"/>
              <a:t> 11/12th of </a:t>
            </a:r>
            <a:r>
              <a:rPr lang="es-ES" dirty="0" err="1"/>
              <a:t>October</a:t>
            </a:r>
            <a:r>
              <a:rPr lang="es-ES" dirty="0"/>
              <a:t> 2018.</a:t>
            </a:r>
          </a:p>
          <a:p>
            <a:pPr>
              <a:lnSpc>
                <a:spcPct val="150000"/>
              </a:lnSpc>
            </a:pPr>
            <a:endParaRPr lang="es-ES" dirty="0"/>
          </a:p>
          <a:p>
            <a:pPr>
              <a:lnSpc>
                <a:spcPct val="150000"/>
              </a:lnSpc>
            </a:pPr>
            <a:r>
              <a:rPr lang="es-ES" dirty="0" err="1"/>
              <a:t>Some</a:t>
            </a:r>
            <a:r>
              <a:rPr lang="es-ES" dirty="0"/>
              <a:t> </a:t>
            </a:r>
            <a:r>
              <a:rPr lang="es-ES" dirty="0" err="1"/>
              <a:t>Interesting</a:t>
            </a:r>
            <a:r>
              <a:rPr lang="es-ES" dirty="0"/>
              <a:t> </a:t>
            </a:r>
            <a:r>
              <a:rPr lang="es-ES" dirty="0" err="1">
                <a:hlinkClick r:id="rId7"/>
              </a:rPr>
              <a:t>RISELab</a:t>
            </a:r>
            <a:r>
              <a:rPr lang="es-ES" dirty="0">
                <a:hlinkClick r:id="rId7"/>
              </a:rPr>
              <a:t> </a:t>
            </a:r>
            <a:r>
              <a:rPr lang="es-ES" dirty="0" err="1">
                <a:hlinkClick r:id="rId7"/>
              </a:rPr>
              <a:t>Projects</a:t>
            </a:r>
            <a:r>
              <a:rPr lang="es-ES" dirty="0"/>
              <a:t>: </a:t>
            </a:r>
          </a:p>
          <a:p>
            <a:pPr>
              <a:lnSpc>
                <a:spcPct val="150000"/>
              </a:lnSpc>
            </a:pPr>
            <a:r>
              <a:rPr lang="en-US" dirty="0">
                <a:hlinkClick r:id="rId8"/>
              </a:rPr>
              <a:t>Clipper</a:t>
            </a:r>
            <a:r>
              <a:rPr lang="en-US" dirty="0"/>
              <a:t> is a general-purpose low-latency model serving system which can integrate with many ML frameworks including Spark </a:t>
            </a:r>
            <a:r>
              <a:rPr lang="en-US" dirty="0" err="1"/>
              <a:t>MLlib</a:t>
            </a:r>
            <a:r>
              <a:rPr lang="en-US" dirty="0"/>
              <a:t>.</a:t>
            </a:r>
            <a:endParaRPr lang="es-ES" dirty="0"/>
          </a:p>
          <a:p>
            <a:pPr>
              <a:lnSpc>
                <a:spcPct val="150000"/>
              </a:lnSpc>
            </a:pPr>
            <a:r>
              <a:rPr lang="es-ES" dirty="0" err="1">
                <a:hlinkClick r:id="rId9"/>
              </a:rPr>
              <a:t>Ray</a:t>
            </a:r>
            <a:r>
              <a:rPr lang="es-ES" dirty="0"/>
              <a:t> </a:t>
            </a:r>
            <a:r>
              <a:rPr lang="es-ES" dirty="0" err="1"/>
              <a:t>is</a:t>
            </a:r>
            <a:r>
              <a:rPr lang="es-ES" dirty="0"/>
              <a:t> </a:t>
            </a:r>
            <a:r>
              <a:rPr lang="en-US" dirty="0"/>
              <a:t>a Python based distributed execution framework aims to facilitate to parallelize existing codebases.</a:t>
            </a:r>
            <a:endParaRPr lang="es-ES" dirty="0"/>
          </a:p>
          <a:p>
            <a:pPr>
              <a:lnSpc>
                <a:spcPct val="150000"/>
              </a:lnSpc>
            </a:pPr>
            <a:r>
              <a:rPr lang="es-ES" dirty="0">
                <a:hlinkClick r:id="rId10"/>
              </a:rPr>
              <a:t>Opaque</a:t>
            </a:r>
            <a:r>
              <a:rPr lang="es-ES" dirty="0"/>
              <a:t> </a:t>
            </a:r>
            <a:r>
              <a:rPr lang="en-US" dirty="0"/>
              <a:t>aims to enable analytics on sensitive data in an untrusted cloud by encrypting Spark SQL Datasets.</a:t>
            </a:r>
          </a:p>
          <a:p>
            <a:pPr>
              <a:lnSpc>
                <a:spcPct val="150000"/>
              </a:lnSpc>
            </a:pPr>
            <a:r>
              <a:rPr lang="es-ES" dirty="0" err="1">
                <a:hlinkClick r:id="rId11"/>
              </a:rPr>
              <a:t>Drizzle</a:t>
            </a:r>
            <a:r>
              <a:rPr lang="es-ES" dirty="0"/>
              <a:t> </a:t>
            </a:r>
            <a:r>
              <a:rPr lang="en-US" dirty="0"/>
              <a:t>is a low latency execution engine for Apache, which unifies the </a:t>
            </a:r>
            <a:r>
              <a:rPr lang="en-US" u="sng" dirty="0"/>
              <a:t>record-at-a-time streaming </a:t>
            </a:r>
            <a:r>
              <a:rPr lang="en-US" dirty="0"/>
              <a:t>and </a:t>
            </a:r>
            <a:r>
              <a:rPr lang="en-US" u="sng" dirty="0"/>
              <a:t>micro-batch</a:t>
            </a:r>
            <a:r>
              <a:rPr lang="en-US" dirty="0"/>
              <a:t> (legacy API) streaming models in a hybrid streaming system. </a:t>
            </a:r>
          </a:p>
          <a:p>
            <a:pPr>
              <a:lnSpc>
                <a:spcPct val="150000"/>
              </a:lnSpc>
            </a:pPr>
            <a:endParaRPr lang="es-ES" dirty="0"/>
          </a:p>
          <a:p>
            <a:endParaRPr lang="es-ES" dirty="0"/>
          </a:p>
        </p:txBody>
      </p:sp>
    </p:spTree>
    <p:extLst>
      <p:ext uri="{BB962C8B-B14F-4D97-AF65-F5344CB8AC3E}">
        <p14:creationId xmlns:p14="http://schemas.microsoft.com/office/powerpoint/2010/main" xmlns="" val="13568212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What</a:t>
            </a:r>
            <a:r>
              <a:rPr lang="es-ES" sz="2180" spc="-1" dirty="0">
                <a:solidFill>
                  <a:srgbClr val="0099CC"/>
                </a:solidFill>
                <a:uFill>
                  <a:solidFill>
                    <a:srgbClr val="FFFFFF"/>
                  </a:solidFill>
                </a:uFill>
                <a:latin typeface="Century Gothic"/>
                <a:ea typeface="MS PGothic"/>
              </a:rPr>
              <a:t> Apache Spark </a:t>
            </a:r>
            <a:r>
              <a:rPr lang="es-ES" sz="2180" spc="-1" dirty="0" err="1">
                <a:solidFill>
                  <a:srgbClr val="0099CC"/>
                </a:solidFill>
                <a:uFill>
                  <a:solidFill>
                    <a:srgbClr val="FFFFFF"/>
                  </a:solidFill>
                </a:uFill>
                <a:latin typeface="Century Gothic"/>
                <a:ea typeface="MS PGothic"/>
              </a:rPr>
              <a:t>is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not</a:t>
            </a:r>
            <a:r>
              <a:rPr lang="es-ES" sz="2180" spc="-1" dirty="0">
                <a:solidFill>
                  <a:srgbClr val="0099CC"/>
                </a:solidFill>
                <a:uFill>
                  <a:solidFill>
                    <a:srgbClr val="FFFFFF"/>
                  </a:solidFill>
                </a:uFill>
                <a:latin typeface="Century Gothic"/>
                <a:ea typeface="MS PGothic"/>
              </a:rPr>
              <a:t>? (3/3)</a:t>
            </a:r>
            <a:endParaRPr lang="en-US" sz="1800" b="0" strike="noStrike" spc="-1" dirty="0">
              <a:solidFill>
                <a:srgbClr val="000000"/>
              </a:solidFill>
              <a:uFill>
                <a:solidFill>
                  <a:srgbClr val="FFFFFF"/>
                </a:solidFill>
              </a:uFill>
              <a:latin typeface="Arial"/>
            </a:endParaRPr>
          </a:p>
        </p:txBody>
      </p:sp>
      <p:sp>
        <p:nvSpPr>
          <p:cNvPr id="2" name="TextBox 1"/>
          <p:cNvSpPr txBox="1"/>
          <p:nvPr/>
        </p:nvSpPr>
        <p:spPr>
          <a:xfrm>
            <a:off x="939744" y="852560"/>
            <a:ext cx="9511991" cy="5062924"/>
          </a:xfrm>
          <a:prstGeom prst="rect">
            <a:avLst/>
          </a:prstGeom>
          <a:noFill/>
        </p:spPr>
        <p:txBody>
          <a:bodyPr wrap="square" rtlCol="0">
            <a:spAutoFit/>
          </a:bodyPr>
          <a:lstStyle/>
          <a:p>
            <a:pPr marL="908050" indent="-908050">
              <a:lnSpc>
                <a:spcPct val="150000"/>
              </a:lnSpc>
              <a:spcBef>
                <a:spcPts val="2400"/>
              </a:spcBef>
            </a:pPr>
            <a:r>
              <a:rPr lang="en-US" dirty="0"/>
              <a:t>Not</a:t>
            </a:r>
            <a:r>
              <a:rPr lang="en-US" i="1" dirty="0"/>
              <a:t> only</a:t>
            </a:r>
            <a:r>
              <a:rPr lang="en-US" dirty="0"/>
              <a:t> for Hadoop :</a:t>
            </a:r>
          </a:p>
          <a:p>
            <a:pPr marL="908050" indent="-908050">
              <a:lnSpc>
                <a:spcPct val="150000"/>
              </a:lnSpc>
              <a:spcBef>
                <a:spcPts val="2400"/>
              </a:spcBef>
            </a:pPr>
            <a:r>
              <a:rPr lang="en-US" dirty="0"/>
              <a:t>	Spark can work with Hadoop &amp; Yarn, but Spark is a standalone system</a:t>
            </a:r>
          </a:p>
          <a:p>
            <a:pPr marL="908050" indent="-908050">
              <a:lnSpc>
                <a:spcPct val="150000"/>
              </a:lnSpc>
              <a:spcBef>
                <a:spcPts val="2400"/>
              </a:spcBef>
            </a:pPr>
            <a:r>
              <a:rPr lang="es-ES" dirty="0"/>
              <a:t>	</a:t>
            </a:r>
            <a:r>
              <a:rPr lang="es-ES" dirty="0" err="1"/>
              <a:t>Spark</a:t>
            </a:r>
            <a:r>
              <a:rPr lang="es-ES" dirty="0"/>
              <a:t> </a:t>
            </a:r>
            <a:r>
              <a:rPr lang="es-ES" dirty="0" err="1"/>
              <a:t>Application</a:t>
            </a:r>
            <a:r>
              <a:rPr lang="es-ES" dirty="0"/>
              <a:t> </a:t>
            </a:r>
            <a:r>
              <a:rPr lang="es-ES" dirty="0" err="1"/>
              <a:t>Code</a:t>
            </a:r>
            <a:r>
              <a:rPr lang="es-ES" dirty="0"/>
              <a:t> can </a:t>
            </a:r>
            <a:r>
              <a:rPr lang="es-ES" dirty="0" err="1"/>
              <a:t>also</a:t>
            </a:r>
            <a:r>
              <a:rPr lang="es-ES" dirty="0"/>
              <a:t> be </a:t>
            </a:r>
            <a:r>
              <a:rPr lang="es-ES" dirty="0" err="1"/>
              <a:t>executed</a:t>
            </a:r>
            <a:r>
              <a:rPr lang="es-ES" dirty="0"/>
              <a:t> </a:t>
            </a:r>
            <a:r>
              <a:rPr lang="es-ES" dirty="0" err="1"/>
              <a:t>on</a:t>
            </a:r>
            <a:r>
              <a:rPr lang="es-ES" dirty="0"/>
              <a:t> </a:t>
            </a:r>
            <a:r>
              <a:rPr lang="es-ES" dirty="0" err="1"/>
              <a:t>Mesos</a:t>
            </a:r>
            <a:r>
              <a:rPr lang="es-ES" dirty="0"/>
              <a:t> (DC/OS), </a:t>
            </a:r>
            <a:r>
              <a:rPr lang="es-ES" dirty="0" err="1"/>
              <a:t>Kubernetes</a:t>
            </a:r>
            <a:r>
              <a:rPr lang="es-ES" dirty="0"/>
              <a:t>, </a:t>
            </a:r>
            <a:r>
              <a:rPr lang="es-ES" dirty="0" err="1"/>
              <a:t>Databricks</a:t>
            </a:r>
            <a:r>
              <a:rPr lang="es-ES" dirty="0"/>
              <a:t> </a:t>
            </a:r>
            <a:r>
              <a:rPr lang="es-ES" dirty="0" err="1"/>
              <a:t>Runtime</a:t>
            </a:r>
            <a:r>
              <a:rPr lang="es-ES" dirty="0"/>
              <a:t>, AWS </a:t>
            </a:r>
            <a:r>
              <a:rPr lang="es-ES" dirty="0" err="1"/>
              <a:t>Glue</a:t>
            </a:r>
            <a:r>
              <a:rPr lang="es-ES" dirty="0"/>
              <a:t> as </a:t>
            </a:r>
            <a:r>
              <a:rPr lang="es-ES" dirty="0" err="1"/>
              <a:t>an</a:t>
            </a:r>
            <a:r>
              <a:rPr lang="es-ES" dirty="0"/>
              <a:t> </a:t>
            </a:r>
            <a:r>
              <a:rPr lang="es-ES" dirty="0" err="1"/>
              <a:t>alternative</a:t>
            </a:r>
            <a:r>
              <a:rPr lang="es-ES" dirty="0"/>
              <a:t> to </a:t>
            </a:r>
            <a:r>
              <a:rPr lang="es-ES" dirty="0" err="1"/>
              <a:t>any</a:t>
            </a:r>
            <a:r>
              <a:rPr lang="es-ES" dirty="0"/>
              <a:t> </a:t>
            </a:r>
            <a:r>
              <a:rPr lang="es-ES" dirty="0" err="1"/>
              <a:t>Hadoop</a:t>
            </a:r>
            <a:r>
              <a:rPr lang="es-ES" dirty="0"/>
              <a:t> </a:t>
            </a:r>
            <a:r>
              <a:rPr lang="es-ES" dirty="0" err="1"/>
              <a:t>Distribution</a:t>
            </a:r>
            <a:r>
              <a:rPr lang="es-ES" dirty="0"/>
              <a:t>.</a:t>
            </a:r>
            <a:endParaRPr lang="en-US" dirty="0"/>
          </a:p>
          <a:p>
            <a:pPr marL="908050" indent="-908050">
              <a:lnSpc>
                <a:spcPct val="150000"/>
              </a:lnSpc>
              <a:spcBef>
                <a:spcPts val="2400"/>
              </a:spcBef>
            </a:pPr>
            <a:r>
              <a:rPr lang="es-ES" dirty="0" err="1"/>
              <a:t>Not</a:t>
            </a:r>
            <a:r>
              <a:rPr lang="es-ES" dirty="0"/>
              <a:t> </a:t>
            </a:r>
            <a:r>
              <a:rPr lang="es-ES" i="1" dirty="0" err="1"/>
              <a:t>only</a:t>
            </a:r>
            <a:r>
              <a:rPr lang="es-ES" dirty="0"/>
              <a:t> </a:t>
            </a:r>
            <a:r>
              <a:rPr lang="es-ES" dirty="0" err="1"/>
              <a:t>for</a:t>
            </a:r>
            <a:r>
              <a:rPr lang="es-ES" dirty="0"/>
              <a:t> </a:t>
            </a:r>
            <a:r>
              <a:rPr lang="es-ES" dirty="0" err="1"/>
              <a:t>Streaming</a:t>
            </a:r>
            <a:r>
              <a:rPr lang="es-ES" dirty="0"/>
              <a:t> &amp; Real-time </a:t>
            </a:r>
            <a:r>
              <a:rPr lang="es-ES" dirty="0" err="1"/>
              <a:t>Analytics</a:t>
            </a:r>
            <a:r>
              <a:rPr lang="es-ES" dirty="0"/>
              <a:t>:</a:t>
            </a:r>
          </a:p>
          <a:p>
            <a:pPr marL="908050" indent="-908050">
              <a:lnSpc>
                <a:spcPct val="150000"/>
              </a:lnSpc>
              <a:spcBef>
                <a:spcPts val="2400"/>
              </a:spcBef>
            </a:pPr>
            <a:r>
              <a:rPr lang="es-ES" dirty="0"/>
              <a:t>	Apache </a:t>
            </a:r>
            <a:r>
              <a:rPr lang="es-ES" dirty="0" err="1"/>
              <a:t>Spark</a:t>
            </a:r>
            <a:r>
              <a:rPr lang="es-ES" dirty="0"/>
              <a:t> </a:t>
            </a:r>
            <a:r>
              <a:rPr lang="es-ES" dirty="0" err="1"/>
              <a:t>is</a:t>
            </a:r>
            <a:r>
              <a:rPr lang="es-ES" dirty="0"/>
              <a:t> </a:t>
            </a:r>
            <a:r>
              <a:rPr lang="es-ES" dirty="0" err="1"/>
              <a:t>oftenly</a:t>
            </a:r>
            <a:r>
              <a:rPr lang="es-ES" dirty="0"/>
              <a:t> </a:t>
            </a:r>
            <a:r>
              <a:rPr lang="es-ES" dirty="0" err="1"/>
              <a:t>used</a:t>
            </a:r>
            <a:r>
              <a:rPr lang="es-ES" dirty="0"/>
              <a:t> </a:t>
            </a:r>
            <a:r>
              <a:rPr lang="es-ES" dirty="0" err="1"/>
              <a:t>for</a:t>
            </a:r>
            <a:r>
              <a:rPr lang="es-ES" dirty="0"/>
              <a:t> In-</a:t>
            </a:r>
            <a:r>
              <a:rPr lang="es-ES" dirty="0" err="1"/>
              <a:t>Memory</a:t>
            </a:r>
            <a:r>
              <a:rPr lang="es-ES" dirty="0"/>
              <a:t> </a:t>
            </a:r>
            <a:r>
              <a:rPr lang="es-ES" dirty="0" err="1"/>
              <a:t>Batch</a:t>
            </a:r>
            <a:r>
              <a:rPr lang="es-ES" dirty="0"/>
              <a:t> </a:t>
            </a:r>
            <a:r>
              <a:rPr lang="es-ES" dirty="0" err="1"/>
              <a:t>Processing</a:t>
            </a:r>
            <a:r>
              <a:rPr lang="es-ES" dirty="0"/>
              <a:t>, </a:t>
            </a:r>
            <a:r>
              <a:rPr lang="es-ES" dirty="0" err="1"/>
              <a:t>apart</a:t>
            </a:r>
            <a:r>
              <a:rPr lang="es-ES" dirty="0"/>
              <a:t> </a:t>
            </a:r>
            <a:r>
              <a:rPr lang="es-ES" dirty="0" err="1"/>
              <a:t>from</a:t>
            </a:r>
            <a:r>
              <a:rPr lang="es-ES" dirty="0"/>
              <a:t> </a:t>
            </a:r>
            <a:r>
              <a:rPr lang="es-ES" dirty="0" err="1"/>
              <a:t>being</a:t>
            </a:r>
            <a:r>
              <a:rPr lang="es-ES" dirty="0"/>
              <a:t> </a:t>
            </a:r>
            <a:r>
              <a:rPr lang="es-ES" dirty="0" err="1"/>
              <a:t>an</a:t>
            </a:r>
            <a:r>
              <a:rPr lang="es-ES" dirty="0"/>
              <a:t> </a:t>
            </a:r>
            <a:r>
              <a:rPr lang="es-ES" dirty="0" err="1"/>
              <a:t>alternative</a:t>
            </a:r>
            <a:r>
              <a:rPr lang="es-ES" dirty="0"/>
              <a:t> to Storm, </a:t>
            </a:r>
            <a:r>
              <a:rPr lang="es-ES" dirty="0" err="1"/>
              <a:t>Flink</a:t>
            </a:r>
            <a:r>
              <a:rPr lang="es-ES" dirty="0"/>
              <a:t>, </a:t>
            </a:r>
            <a:r>
              <a:rPr lang="es-ES" dirty="0" err="1"/>
              <a:t>Beam</a:t>
            </a:r>
            <a:r>
              <a:rPr lang="es-ES" dirty="0"/>
              <a:t>, </a:t>
            </a:r>
            <a:r>
              <a:rPr lang="es-ES" dirty="0" err="1"/>
              <a:t>Samza</a:t>
            </a:r>
            <a:r>
              <a:rPr lang="es-ES" dirty="0"/>
              <a:t>, </a:t>
            </a:r>
            <a:r>
              <a:rPr lang="es-ES" dirty="0" err="1"/>
              <a:t>Heron</a:t>
            </a:r>
            <a:r>
              <a:rPr lang="es-ES" dirty="0"/>
              <a:t>, </a:t>
            </a:r>
            <a:r>
              <a:rPr lang="es-ES" dirty="0" err="1"/>
              <a:t>Ignite</a:t>
            </a:r>
            <a:r>
              <a:rPr lang="es-ES" dirty="0"/>
              <a:t> (</a:t>
            </a:r>
            <a:r>
              <a:rPr lang="es-ES" dirty="0" err="1"/>
              <a:t>which</a:t>
            </a:r>
            <a:r>
              <a:rPr lang="es-ES" dirty="0"/>
              <a:t> are </a:t>
            </a:r>
            <a:r>
              <a:rPr lang="es-ES" dirty="0" err="1"/>
              <a:t>streaming</a:t>
            </a:r>
            <a:r>
              <a:rPr lang="es-ES" dirty="0"/>
              <a:t> </a:t>
            </a:r>
            <a:r>
              <a:rPr lang="es-ES" dirty="0" err="1"/>
              <a:t>tools</a:t>
            </a:r>
            <a:r>
              <a:rPr lang="es-ES" dirty="0"/>
              <a:t>).</a:t>
            </a:r>
            <a:endParaRPr lang="en-US" dirty="0"/>
          </a:p>
          <a:p>
            <a:pPr>
              <a:lnSpc>
                <a:spcPct val="150000"/>
              </a:lnSpc>
            </a:pPr>
            <a:r>
              <a:rPr lang="es-ES" dirty="0"/>
              <a:t>	</a:t>
            </a:r>
            <a:endParaRPr lang="en-US" dirty="0"/>
          </a:p>
        </p:txBody>
      </p:sp>
    </p:spTree>
    <p:extLst>
      <p:ext uri="{BB962C8B-B14F-4D97-AF65-F5344CB8AC3E}">
        <p14:creationId xmlns:p14="http://schemas.microsoft.com/office/powerpoint/2010/main" xmlns="" val="158786886"/>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n-US" sz="2180" spc="-1" dirty="0">
                <a:solidFill>
                  <a:srgbClr val="0099CC"/>
                </a:solidFill>
                <a:uFill>
                  <a:solidFill>
                    <a:srgbClr val="FFFFFF"/>
                  </a:solidFill>
                </a:uFill>
                <a:latin typeface="Century Gothic"/>
                <a:ea typeface="MS PGothic"/>
              </a:rPr>
              <a:t>Programming Models for Big Data</a:t>
            </a:r>
          </a:p>
        </p:txBody>
      </p:sp>
      <p:sp>
        <p:nvSpPr>
          <p:cNvPr id="2" name="Rectangle 1"/>
          <p:cNvSpPr/>
          <p:nvPr/>
        </p:nvSpPr>
        <p:spPr>
          <a:xfrm>
            <a:off x="749644" y="935676"/>
            <a:ext cx="10717426" cy="5078313"/>
          </a:xfrm>
          <a:prstGeom prst="rect">
            <a:avLst/>
          </a:prstGeom>
        </p:spPr>
        <p:txBody>
          <a:bodyPr wrap="square">
            <a:spAutoFit/>
          </a:bodyPr>
          <a:lstStyle/>
          <a:p>
            <a:pPr>
              <a:lnSpc>
                <a:spcPct val="150000"/>
              </a:lnSpc>
            </a:pPr>
            <a:r>
              <a:rPr lang="en-US" dirty="0"/>
              <a:t>A </a:t>
            </a:r>
            <a:r>
              <a:rPr lang="en-US" b="1" dirty="0"/>
              <a:t>Programming Model</a:t>
            </a:r>
            <a:r>
              <a:rPr lang="en-US" dirty="0"/>
              <a:t> is an abstraction or existing machinery or infrastructure. </a:t>
            </a:r>
          </a:p>
          <a:p>
            <a:pPr>
              <a:lnSpc>
                <a:spcPct val="150000"/>
              </a:lnSpc>
            </a:pPr>
            <a:r>
              <a:rPr lang="en-US" dirty="0"/>
              <a:t>It is a set of abstract </a:t>
            </a:r>
            <a:r>
              <a:rPr lang="en-US" i="1" dirty="0"/>
              <a:t>runtime libraries </a:t>
            </a:r>
            <a:r>
              <a:rPr lang="en-US" dirty="0"/>
              <a:t>and </a:t>
            </a:r>
            <a:r>
              <a:rPr lang="en-US" i="1" dirty="0"/>
              <a:t>programming APIs </a:t>
            </a:r>
            <a:r>
              <a:rPr lang="en-US" dirty="0"/>
              <a:t>that form a model of computation.</a:t>
            </a:r>
          </a:p>
          <a:p>
            <a:pPr>
              <a:lnSpc>
                <a:spcPct val="150000"/>
              </a:lnSpc>
            </a:pPr>
            <a:r>
              <a:rPr lang="en-US" dirty="0"/>
              <a:t> MapReduce and Spark are </a:t>
            </a:r>
            <a:r>
              <a:rPr lang="en-US" b="1" dirty="0"/>
              <a:t>Big Data Programming Models</a:t>
            </a:r>
            <a:r>
              <a:rPr lang="en-US" dirty="0"/>
              <a:t>.</a:t>
            </a:r>
            <a:endParaRPr lang="es-ES" dirty="0"/>
          </a:p>
          <a:p>
            <a:pPr>
              <a:lnSpc>
                <a:spcPct val="150000"/>
              </a:lnSpc>
            </a:pPr>
            <a:r>
              <a:rPr lang="es-ES" u="sng" dirty="0" err="1"/>
              <a:t>Traits</a:t>
            </a:r>
            <a:r>
              <a:rPr lang="es-ES" u="sng" dirty="0"/>
              <a:t> of a Big Data </a:t>
            </a:r>
            <a:r>
              <a:rPr lang="es-ES" u="sng" dirty="0" err="1"/>
              <a:t>Programming</a:t>
            </a:r>
            <a:r>
              <a:rPr lang="es-ES" u="sng" dirty="0"/>
              <a:t> </a:t>
            </a:r>
            <a:r>
              <a:rPr lang="es-ES" u="sng" dirty="0" err="1"/>
              <a:t>Model</a:t>
            </a:r>
            <a:r>
              <a:rPr lang="es-ES" u="sng" dirty="0"/>
              <a:t>:</a:t>
            </a:r>
            <a:endParaRPr lang="es-ES" dirty="0"/>
          </a:p>
          <a:p>
            <a:pPr marL="857250" lvl="1" indent="-400050">
              <a:lnSpc>
                <a:spcPct val="200000"/>
              </a:lnSpc>
              <a:buFont typeface="+mj-lt"/>
              <a:buAutoNum type="romanUcPeriod"/>
            </a:pPr>
            <a:r>
              <a:rPr lang="en-US" dirty="0"/>
              <a:t>Splitting large volumes of data </a:t>
            </a:r>
          </a:p>
          <a:p>
            <a:pPr marL="857250" lvl="1" indent="-400050">
              <a:lnSpc>
                <a:spcPct val="200000"/>
              </a:lnSpc>
              <a:buFont typeface="+mj-lt"/>
              <a:buAutoNum type="romanUcPeriod"/>
            </a:pPr>
            <a:r>
              <a:rPr lang="es-ES" dirty="0" err="1"/>
              <a:t>Fast</a:t>
            </a:r>
            <a:r>
              <a:rPr lang="es-ES" dirty="0"/>
              <a:t> </a:t>
            </a:r>
            <a:r>
              <a:rPr lang="es-ES" dirty="0" err="1"/>
              <a:t>access</a:t>
            </a:r>
            <a:r>
              <a:rPr lang="es-ES" dirty="0"/>
              <a:t> to data </a:t>
            </a:r>
          </a:p>
          <a:p>
            <a:pPr marL="857250" lvl="1" indent="-400050">
              <a:lnSpc>
                <a:spcPct val="200000"/>
              </a:lnSpc>
              <a:buFont typeface="+mj-lt"/>
              <a:buAutoNum type="romanUcPeriod"/>
            </a:pPr>
            <a:r>
              <a:rPr lang="en-US" dirty="0"/>
              <a:t>Scalable &amp; fast distribution to nodes </a:t>
            </a:r>
          </a:p>
          <a:p>
            <a:pPr marL="857250" lvl="1" indent="-400050">
              <a:lnSpc>
                <a:spcPct val="200000"/>
              </a:lnSpc>
              <a:buFont typeface="+mj-lt"/>
              <a:buAutoNum type="romanUcPeriod"/>
            </a:pPr>
            <a:r>
              <a:rPr lang="en-US" dirty="0"/>
              <a:t>Enabling reliability of the computing and full tolerance from failures </a:t>
            </a:r>
          </a:p>
          <a:p>
            <a:pPr marL="857250" lvl="1" indent="-400050">
              <a:lnSpc>
                <a:spcPct val="200000"/>
              </a:lnSpc>
              <a:buFont typeface="+mj-lt"/>
              <a:buAutoNum type="romanUcPeriod"/>
            </a:pPr>
            <a:r>
              <a:rPr lang="es-ES" dirty="0" err="1"/>
              <a:t>Allowing</a:t>
            </a:r>
            <a:r>
              <a:rPr lang="es-ES" dirty="0"/>
              <a:t> to </a:t>
            </a:r>
            <a:r>
              <a:rPr lang="en-US" dirty="0"/>
              <a:t>add new resources</a:t>
            </a:r>
          </a:p>
          <a:p>
            <a:pPr marL="857250" lvl="1" indent="-400050">
              <a:lnSpc>
                <a:spcPct val="200000"/>
              </a:lnSpc>
              <a:buFont typeface="+mj-lt"/>
              <a:buAutoNum type="romanUcPeriod"/>
            </a:pPr>
            <a:r>
              <a:rPr lang="en-US" dirty="0"/>
              <a:t>Enable operations over a particular set of these types</a:t>
            </a:r>
            <a:r>
              <a:rPr lang="es-ES" dirty="0"/>
              <a:t>	</a:t>
            </a:r>
            <a:endParaRPr lang="en-US" dirty="0"/>
          </a:p>
        </p:txBody>
      </p:sp>
    </p:spTree>
    <p:extLst>
      <p:ext uri="{BB962C8B-B14F-4D97-AF65-F5344CB8AC3E}">
        <p14:creationId xmlns:p14="http://schemas.microsoft.com/office/powerpoint/2010/main" xmlns="" val="433110060"/>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4009917" y="96140"/>
            <a:ext cx="0" cy="66279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90975" y="3913965"/>
            <a:ext cx="11780401" cy="22574"/>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flipV="1">
            <a:off x="70145" y="5704809"/>
            <a:ext cx="11801231" cy="17911"/>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4" name="Rectangle 93"/>
          <p:cNvSpPr/>
          <p:nvPr/>
        </p:nvSpPr>
        <p:spPr>
          <a:xfrm>
            <a:off x="3071639" y="3646375"/>
            <a:ext cx="1657379" cy="2176694"/>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5" name="Rectangle 94"/>
          <p:cNvSpPr/>
          <p:nvPr/>
        </p:nvSpPr>
        <p:spPr>
          <a:xfrm>
            <a:off x="4090254" y="460273"/>
            <a:ext cx="2440231" cy="656733"/>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MapReduce</a:t>
            </a:r>
            <a:r>
              <a:rPr lang="en-US" dirty="0"/>
              <a:t> Model</a:t>
            </a:r>
          </a:p>
        </p:txBody>
      </p:sp>
      <p:sp>
        <p:nvSpPr>
          <p:cNvPr id="96" name="Rectangle 95"/>
          <p:cNvSpPr/>
          <p:nvPr/>
        </p:nvSpPr>
        <p:spPr>
          <a:xfrm>
            <a:off x="1496748" y="460274"/>
            <a:ext cx="2448517" cy="656732"/>
          </a:xfrm>
          <a:prstGeom prst="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DAG Model</a:t>
            </a:r>
          </a:p>
        </p:txBody>
      </p:sp>
      <p:sp>
        <p:nvSpPr>
          <p:cNvPr id="97" name="Rectangle 96"/>
          <p:cNvSpPr/>
          <p:nvPr/>
        </p:nvSpPr>
        <p:spPr>
          <a:xfrm>
            <a:off x="6688853" y="469508"/>
            <a:ext cx="2440231" cy="656733"/>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Graph Model</a:t>
            </a:r>
          </a:p>
        </p:txBody>
      </p:sp>
      <p:sp>
        <p:nvSpPr>
          <p:cNvPr id="98" name="Rectangle 97"/>
          <p:cNvSpPr/>
          <p:nvPr/>
        </p:nvSpPr>
        <p:spPr>
          <a:xfrm>
            <a:off x="9321521" y="458728"/>
            <a:ext cx="2440231" cy="656733"/>
          </a:xfrm>
          <a:prstGeom prst="rect">
            <a:avLst/>
          </a:prstGeom>
          <a:solidFill>
            <a:srgbClr val="7030A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BSP/Collective Model</a:t>
            </a:r>
          </a:p>
        </p:txBody>
      </p:sp>
      <p:sp>
        <p:nvSpPr>
          <p:cNvPr id="99" name="Rectangle 98"/>
          <p:cNvSpPr/>
          <p:nvPr/>
        </p:nvSpPr>
        <p:spPr>
          <a:xfrm>
            <a:off x="2784429" y="5862944"/>
            <a:ext cx="1183075" cy="314807"/>
          </a:xfrm>
          <a:prstGeom prst="rect">
            <a:avLst/>
          </a:prstGeom>
          <a:solidFill>
            <a:schemeClr val="bg1">
              <a:lumMod val="6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Storm</a:t>
            </a:r>
          </a:p>
        </p:txBody>
      </p:sp>
      <p:sp>
        <p:nvSpPr>
          <p:cNvPr id="100" name="Rectangle 99"/>
          <p:cNvSpPr/>
          <p:nvPr/>
        </p:nvSpPr>
        <p:spPr>
          <a:xfrm>
            <a:off x="4088146" y="2255169"/>
            <a:ext cx="2431083" cy="2695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Twister</a:t>
            </a:r>
          </a:p>
        </p:txBody>
      </p:sp>
      <p:sp>
        <p:nvSpPr>
          <p:cNvPr id="101" name="Rectangle 100"/>
          <p:cNvSpPr/>
          <p:nvPr/>
        </p:nvSpPr>
        <p:spPr>
          <a:xfrm>
            <a:off x="90975" y="1738975"/>
            <a:ext cx="1284533" cy="2107979"/>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For Iterations/</a:t>
            </a:r>
            <a:br>
              <a:rPr lang="en-US" dirty="0"/>
            </a:br>
            <a:r>
              <a:rPr lang="en-US" dirty="0"/>
              <a:t>Learning</a:t>
            </a:r>
          </a:p>
        </p:txBody>
      </p:sp>
      <p:sp>
        <p:nvSpPr>
          <p:cNvPr id="102" name="Rectangle 101"/>
          <p:cNvSpPr/>
          <p:nvPr/>
        </p:nvSpPr>
        <p:spPr>
          <a:xfrm>
            <a:off x="79736" y="5768519"/>
            <a:ext cx="1284533" cy="983335"/>
          </a:xfrm>
          <a:prstGeom prst="rect">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For Streaming</a:t>
            </a:r>
          </a:p>
        </p:txBody>
      </p:sp>
      <p:sp>
        <p:nvSpPr>
          <p:cNvPr id="103" name="Rectangle 102"/>
          <p:cNvSpPr/>
          <p:nvPr/>
        </p:nvSpPr>
        <p:spPr>
          <a:xfrm>
            <a:off x="90975" y="3969258"/>
            <a:ext cx="1284534" cy="1691173"/>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For Query</a:t>
            </a:r>
          </a:p>
        </p:txBody>
      </p:sp>
      <p:sp>
        <p:nvSpPr>
          <p:cNvPr id="104" name="Rectangle 103"/>
          <p:cNvSpPr/>
          <p:nvPr/>
        </p:nvSpPr>
        <p:spPr>
          <a:xfrm>
            <a:off x="1507215" y="5862944"/>
            <a:ext cx="1208641" cy="314807"/>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S4</a:t>
            </a:r>
          </a:p>
        </p:txBody>
      </p:sp>
      <p:sp>
        <p:nvSpPr>
          <p:cNvPr id="105" name="Rectangle 104"/>
          <p:cNvSpPr/>
          <p:nvPr/>
        </p:nvSpPr>
        <p:spPr>
          <a:xfrm>
            <a:off x="1496748" y="4769784"/>
            <a:ext cx="1193543" cy="398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Drill</a:t>
            </a:r>
          </a:p>
        </p:txBody>
      </p:sp>
      <p:cxnSp>
        <p:nvCxnSpPr>
          <p:cNvPr id="106" name="Straight Connector 105"/>
          <p:cNvCxnSpPr/>
          <p:nvPr/>
        </p:nvCxnSpPr>
        <p:spPr>
          <a:xfrm flipV="1">
            <a:off x="90975" y="1666698"/>
            <a:ext cx="11835302" cy="44763"/>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07" name="Rectangle 106"/>
          <p:cNvSpPr/>
          <p:nvPr/>
        </p:nvSpPr>
        <p:spPr>
          <a:xfrm>
            <a:off x="4090254" y="1234956"/>
            <a:ext cx="2445958" cy="348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Hadoop</a:t>
            </a:r>
          </a:p>
        </p:txBody>
      </p:sp>
      <p:sp>
        <p:nvSpPr>
          <p:cNvPr id="108" name="Rectangle 107"/>
          <p:cNvSpPr/>
          <p:nvPr/>
        </p:nvSpPr>
        <p:spPr>
          <a:xfrm>
            <a:off x="4088146" y="1642527"/>
            <a:ext cx="7673606" cy="2433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MPI</a:t>
            </a:r>
          </a:p>
        </p:txBody>
      </p:sp>
      <p:cxnSp>
        <p:nvCxnSpPr>
          <p:cNvPr id="109" name="Straight Connector 108"/>
          <p:cNvCxnSpPr/>
          <p:nvPr/>
        </p:nvCxnSpPr>
        <p:spPr>
          <a:xfrm>
            <a:off x="6609956" y="91528"/>
            <a:ext cx="0" cy="66279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10" name="Straight Connector 109"/>
          <p:cNvCxnSpPr/>
          <p:nvPr/>
        </p:nvCxnSpPr>
        <p:spPr>
          <a:xfrm>
            <a:off x="9204326" y="73055"/>
            <a:ext cx="0" cy="6627933"/>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11" name="Rectangle 110"/>
          <p:cNvSpPr/>
          <p:nvPr/>
        </p:nvSpPr>
        <p:spPr>
          <a:xfrm>
            <a:off x="1507600" y="3593233"/>
            <a:ext cx="1244666" cy="6590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Dryad/</a:t>
            </a:r>
            <a:br>
              <a:rPr lang="en-US" sz="1600" dirty="0"/>
            </a:br>
            <a:r>
              <a:rPr lang="en-US" sz="1600" dirty="0" err="1"/>
              <a:t>DryadLINQ</a:t>
            </a:r>
            <a:endParaRPr lang="en-US" sz="1600" dirty="0"/>
          </a:p>
        </p:txBody>
      </p:sp>
      <p:sp>
        <p:nvSpPr>
          <p:cNvPr id="112" name="Rectangle 111"/>
          <p:cNvSpPr/>
          <p:nvPr/>
        </p:nvSpPr>
        <p:spPr>
          <a:xfrm>
            <a:off x="2814786" y="4009823"/>
            <a:ext cx="2879075" cy="2424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Pig/</a:t>
            </a:r>
            <a:r>
              <a:rPr lang="en-US" dirty="0" err="1"/>
              <a:t>PigLatin</a:t>
            </a:r>
            <a:endParaRPr lang="en-US" dirty="0"/>
          </a:p>
        </p:txBody>
      </p:sp>
      <p:sp>
        <p:nvSpPr>
          <p:cNvPr id="113" name="Rectangle 112"/>
          <p:cNvSpPr/>
          <p:nvPr/>
        </p:nvSpPr>
        <p:spPr>
          <a:xfrm>
            <a:off x="2814785" y="2696802"/>
            <a:ext cx="2452784" cy="271630"/>
          </a:xfrm>
          <a:prstGeom prst="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Spark</a:t>
            </a:r>
          </a:p>
        </p:txBody>
      </p:sp>
      <p:sp>
        <p:nvSpPr>
          <p:cNvPr id="114" name="Rectangle 113"/>
          <p:cNvSpPr/>
          <p:nvPr/>
        </p:nvSpPr>
        <p:spPr>
          <a:xfrm>
            <a:off x="2814786" y="4986951"/>
            <a:ext cx="2879074" cy="240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Shark</a:t>
            </a:r>
          </a:p>
        </p:txBody>
      </p:sp>
      <p:sp>
        <p:nvSpPr>
          <p:cNvPr id="115" name="Rectangle 114"/>
          <p:cNvSpPr/>
          <p:nvPr/>
        </p:nvSpPr>
        <p:spPr>
          <a:xfrm>
            <a:off x="2966375" y="6283550"/>
            <a:ext cx="2141114" cy="294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Spark Streaming</a:t>
            </a:r>
          </a:p>
        </p:txBody>
      </p:sp>
      <p:sp>
        <p:nvSpPr>
          <p:cNvPr id="116" name="Rectangle 115"/>
          <p:cNvSpPr/>
          <p:nvPr/>
        </p:nvSpPr>
        <p:spPr>
          <a:xfrm>
            <a:off x="2814786" y="5311948"/>
            <a:ext cx="7188196" cy="252637"/>
          </a:xfrm>
          <a:prstGeom prst="rect">
            <a:avLst/>
          </a:prstGeom>
          <a:solidFill>
            <a:schemeClr val="tx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MRQL</a:t>
            </a:r>
          </a:p>
        </p:txBody>
      </p:sp>
      <p:sp>
        <p:nvSpPr>
          <p:cNvPr id="117" name="Rectangle 116"/>
          <p:cNvSpPr/>
          <p:nvPr/>
        </p:nvSpPr>
        <p:spPr>
          <a:xfrm>
            <a:off x="2814786" y="4311465"/>
            <a:ext cx="2886958" cy="25710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Hive</a:t>
            </a:r>
          </a:p>
        </p:txBody>
      </p:sp>
      <p:sp>
        <p:nvSpPr>
          <p:cNvPr id="118" name="Rectangle 117"/>
          <p:cNvSpPr/>
          <p:nvPr/>
        </p:nvSpPr>
        <p:spPr>
          <a:xfrm>
            <a:off x="2814786" y="4646257"/>
            <a:ext cx="2886959" cy="26188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Tez</a:t>
            </a:r>
            <a:endParaRPr lang="en-US" dirty="0"/>
          </a:p>
        </p:txBody>
      </p:sp>
      <p:sp>
        <p:nvSpPr>
          <p:cNvPr id="119" name="Rectangle 118"/>
          <p:cNvSpPr/>
          <p:nvPr/>
        </p:nvSpPr>
        <p:spPr>
          <a:xfrm>
            <a:off x="7278255" y="1965522"/>
            <a:ext cx="2724727" cy="224212"/>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Giraph</a:t>
            </a:r>
            <a:endParaRPr lang="en-US" dirty="0"/>
          </a:p>
        </p:txBody>
      </p:sp>
      <p:sp>
        <p:nvSpPr>
          <p:cNvPr id="120" name="Rectangle 119"/>
          <p:cNvSpPr/>
          <p:nvPr/>
        </p:nvSpPr>
        <p:spPr>
          <a:xfrm>
            <a:off x="7864720" y="2248416"/>
            <a:ext cx="2131702" cy="242691"/>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Hama</a:t>
            </a:r>
          </a:p>
        </p:txBody>
      </p:sp>
      <p:sp>
        <p:nvSpPr>
          <p:cNvPr id="121" name="Rectangle 120"/>
          <p:cNvSpPr/>
          <p:nvPr/>
        </p:nvSpPr>
        <p:spPr>
          <a:xfrm>
            <a:off x="6679385" y="2540567"/>
            <a:ext cx="3323366" cy="222581"/>
          </a:xfrm>
          <a:prstGeom prst="rect">
            <a:avLst/>
          </a:prstGeom>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GraphLab</a:t>
            </a:r>
            <a:endParaRPr lang="en-US" dirty="0"/>
          </a:p>
        </p:txBody>
      </p:sp>
      <p:sp>
        <p:nvSpPr>
          <p:cNvPr id="122" name="Rectangle 121"/>
          <p:cNvSpPr/>
          <p:nvPr/>
        </p:nvSpPr>
        <p:spPr>
          <a:xfrm>
            <a:off x="4090255" y="3085343"/>
            <a:ext cx="6688582" cy="2481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Harp</a:t>
            </a:r>
          </a:p>
        </p:txBody>
      </p:sp>
      <p:sp>
        <p:nvSpPr>
          <p:cNvPr id="123" name="Rectangle 122"/>
          <p:cNvSpPr/>
          <p:nvPr/>
        </p:nvSpPr>
        <p:spPr>
          <a:xfrm>
            <a:off x="6985367" y="2813654"/>
            <a:ext cx="3011055" cy="2191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GraphX</a:t>
            </a:r>
          </a:p>
        </p:txBody>
      </p:sp>
      <p:sp>
        <p:nvSpPr>
          <p:cNvPr id="124" name="Rectangle 123"/>
          <p:cNvSpPr/>
          <p:nvPr/>
        </p:nvSpPr>
        <p:spPr>
          <a:xfrm>
            <a:off x="4088146" y="1946279"/>
            <a:ext cx="2431083" cy="24130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HaLoop</a:t>
            </a:r>
            <a:endParaRPr lang="en-US" dirty="0"/>
          </a:p>
        </p:txBody>
      </p:sp>
      <p:cxnSp>
        <p:nvCxnSpPr>
          <p:cNvPr id="125" name="Straight Connector 124"/>
          <p:cNvCxnSpPr/>
          <p:nvPr/>
        </p:nvCxnSpPr>
        <p:spPr>
          <a:xfrm>
            <a:off x="1442562" y="107864"/>
            <a:ext cx="0" cy="6627933"/>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26" name="Rectangle 125"/>
          <p:cNvSpPr/>
          <p:nvPr/>
        </p:nvSpPr>
        <p:spPr>
          <a:xfrm>
            <a:off x="1496748" y="6296890"/>
            <a:ext cx="1219108" cy="305887"/>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Samza</a:t>
            </a:r>
            <a:endParaRPr lang="en-US" dirty="0"/>
          </a:p>
        </p:txBody>
      </p:sp>
      <p:sp>
        <p:nvSpPr>
          <p:cNvPr id="127" name="TextBox 126"/>
          <p:cNvSpPr txBox="1"/>
          <p:nvPr/>
        </p:nvSpPr>
        <p:spPr>
          <a:xfrm>
            <a:off x="91543" y="123158"/>
            <a:ext cx="1312055" cy="923330"/>
          </a:xfrm>
          <a:prstGeom prst="rect">
            <a:avLst/>
          </a:prstGeom>
          <a:noFill/>
        </p:spPr>
        <p:txBody>
          <a:bodyPr wrap="square" rtlCol="0">
            <a:spAutoFit/>
          </a:bodyPr>
          <a:lstStyle/>
          <a:p>
            <a:r>
              <a:rPr lang="en-US" dirty="0"/>
              <a:t>The World of Big Data Tools</a:t>
            </a:r>
          </a:p>
        </p:txBody>
      </p:sp>
      <p:sp>
        <p:nvSpPr>
          <p:cNvPr id="128" name="Rectangle 127"/>
          <p:cNvSpPr/>
          <p:nvPr/>
        </p:nvSpPr>
        <p:spPr>
          <a:xfrm>
            <a:off x="2814786" y="3378463"/>
            <a:ext cx="6280231" cy="2235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Stratosphere</a:t>
            </a:r>
          </a:p>
        </p:txBody>
      </p:sp>
      <p:sp>
        <p:nvSpPr>
          <p:cNvPr id="129" name="Rectangle 128"/>
          <p:cNvSpPr/>
          <p:nvPr/>
        </p:nvSpPr>
        <p:spPr>
          <a:xfrm>
            <a:off x="3071639" y="3640016"/>
            <a:ext cx="7707198" cy="224246"/>
          </a:xfrm>
          <a:prstGeom prst="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Reef</a:t>
            </a:r>
          </a:p>
        </p:txBody>
      </p:sp>
      <p:cxnSp>
        <p:nvCxnSpPr>
          <p:cNvPr id="130" name="Straight Connector 129"/>
          <p:cNvCxnSpPr/>
          <p:nvPr/>
        </p:nvCxnSpPr>
        <p:spPr>
          <a:xfrm flipV="1">
            <a:off x="90975" y="1162806"/>
            <a:ext cx="11835302" cy="6758"/>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3712882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MapReduce</a:t>
            </a:r>
            <a:r>
              <a:rPr lang="es-ES" sz="2180" spc="-1" dirty="0">
                <a:solidFill>
                  <a:srgbClr val="0099CC"/>
                </a:solidFill>
                <a:uFill>
                  <a:solidFill>
                    <a:srgbClr val="FFFFFF"/>
                  </a:solidFill>
                </a:uFill>
                <a:latin typeface="Century Gothic"/>
                <a:ea typeface="MS PGothic"/>
              </a:rPr>
              <a:t> as a </a:t>
            </a:r>
            <a:r>
              <a:rPr lang="es-ES" sz="2180" spc="-1" dirty="0" err="1">
                <a:solidFill>
                  <a:srgbClr val="0099CC"/>
                </a:solidFill>
                <a:uFill>
                  <a:solidFill>
                    <a:srgbClr val="FFFFFF"/>
                  </a:solidFill>
                </a:uFill>
                <a:latin typeface="Century Gothic"/>
                <a:ea typeface="MS PGothic"/>
              </a:rPr>
              <a:t>Programming</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Model</a:t>
            </a:r>
            <a:endParaRPr lang="en-US" sz="2180" spc="-1" dirty="0">
              <a:solidFill>
                <a:srgbClr val="0099CC"/>
              </a:solidFill>
              <a:uFill>
                <a:solidFill>
                  <a:srgbClr val="FFFFFF"/>
                </a:solidFill>
              </a:uFill>
              <a:latin typeface="Century Gothic"/>
              <a:ea typeface="MS PGothic"/>
            </a:endParaRPr>
          </a:p>
        </p:txBody>
      </p:sp>
      <p:pic>
        <p:nvPicPr>
          <p:cNvPr id="3" name="Picture 2"/>
          <p:cNvPicPr>
            <a:picLocks noChangeAspect="1"/>
          </p:cNvPicPr>
          <p:nvPr/>
        </p:nvPicPr>
        <p:blipFill>
          <a:blip r:embed="rId3" cstate="print"/>
          <a:stretch>
            <a:fillRect/>
          </a:stretch>
        </p:blipFill>
        <p:spPr>
          <a:xfrm>
            <a:off x="3922186" y="615600"/>
            <a:ext cx="8269814" cy="3893243"/>
          </a:xfrm>
          <a:prstGeom prst="rect">
            <a:avLst/>
          </a:prstGeom>
        </p:spPr>
      </p:pic>
      <p:sp>
        <p:nvSpPr>
          <p:cNvPr id="5" name="TextBox 4"/>
          <p:cNvSpPr txBox="1"/>
          <p:nvPr/>
        </p:nvSpPr>
        <p:spPr>
          <a:xfrm>
            <a:off x="4595930" y="4650797"/>
            <a:ext cx="7998107" cy="584775"/>
          </a:xfrm>
          <a:prstGeom prst="rect">
            <a:avLst/>
          </a:prstGeom>
          <a:noFill/>
        </p:spPr>
        <p:txBody>
          <a:bodyPr wrap="square" rtlCol="0">
            <a:spAutoFit/>
          </a:bodyPr>
          <a:lstStyle/>
          <a:p>
            <a:r>
              <a:rPr lang="es-ES" sz="1600" dirty="0" err="1"/>
              <a:t>Ref</a:t>
            </a:r>
            <a:r>
              <a:rPr lang="es-ES" sz="1600" dirty="0"/>
              <a:t>: </a:t>
            </a:r>
            <a:r>
              <a:rPr lang="en-US" sz="1600" u="sng" dirty="0">
                <a:hlinkClick r:id="rId4"/>
              </a:rPr>
              <a:t>Big Data: Principles and Paradigms, Chapter 1: Big Data Analytics = Machine Learning + Cloud Computing</a:t>
            </a:r>
            <a:r>
              <a:rPr lang="en-US" sz="1600" u="sng" dirty="0"/>
              <a:t> </a:t>
            </a:r>
            <a:endParaRPr lang="en-US" sz="1600" dirty="0"/>
          </a:p>
        </p:txBody>
      </p:sp>
      <p:sp>
        <p:nvSpPr>
          <p:cNvPr id="4" name="Rectangle 3"/>
          <p:cNvSpPr/>
          <p:nvPr/>
        </p:nvSpPr>
        <p:spPr>
          <a:xfrm>
            <a:off x="302476" y="739552"/>
            <a:ext cx="11770075" cy="8817799"/>
          </a:xfrm>
          <a:prstGeom prst="rect">
            <a:avLst/>
          </a:prstGeom>
        </p:spPr>
        <p:txBody>
          <a:bodyPr wrap="square">
            <a:spAutoFit/>
          </a:bodyPr>
          <a:lstStyle/>
          <a:p>
            <a:pPr>
              <a:lnSpc>
                <a:spcPct val="150000"/>
              </a:lnSpc>
            </a:pPr>
            <a:r>
              <a:rPr lang="en-US" dirty="0"/>
              <a:t>MapReduce is a </a:t>
            </a:r>
            <a:r>
              <a:rPr lang="en-US" i="1" dirty="0"/>
              <a:t>programming </a:t>
            </a:r>
          </a:p>
          <a:p>
            <a:pPr>
              <a:lnSpc>
                <a:spcPct val="150000"/>
              </a:lnSpc>
            </a:pPr>
            <a:r>
              <a:rPr lang="en-US" i="1" dirty="0"/>
              <a:t>model</a:t>
            </a:r>
            <a:r>
              <a:rPr lang="en-US" dirty="0"/>
              <a:t> used to process </a:t>
            </a:r>
            <a:r>
              <a:rPr lang="en-US" u="sng" dirty="0"/>
              <a:t>large </a:t>
            </a:r>
          </a:p>
          <a:p>
            <a:pPr>
              <a:lnSpc>
                <a:spcPct val="150000"/>
              </a:lnSpc>
            </a:pPr>
            <a:r>
              <a:rPr lang="en-US" u="sng" dirty="0"/>
              <a:t>dataset </a:t>
            </a:r>
            <a:r>
              <a:rPr lang="en-US" dirty="0"/>
              <a:t>workloads in parallel.</a:t>
            </a:r>
          </a:p>
          <a:p>
            <a:pPr>
              <a:lnSpc>
                <a:spcPct val="150000"/>
              </a:lnSpc>
            </a:pPr>
            <a:endParaRPr lang="es-ES" dirty="0"/>
          </a:p>
          <a:p>
            <a:pPr>
              <a:lnSpc>
                <a:spcPct val="150000"/>
              </a:lnSpc>
            </a:pPr>
            <a:r>
              <a:rPr lang="en-US" dirty="0"/>
              <a:t>The basic strategy of MapReduce </a:t>
            </a:r>
          </a:p>
          <a:p>
            <a:pPr>
              <a:lnSpc>
                <a:spcPct val="150000"/>
              </a:lnSpc>
            </a:pPr>
            <a:r>
              <a:rPr lang="en-US" dirty="0"/>
              <a:t>is to </a:t>
            </a:r>
            <a:r>
              <a:rPr lang="en-US" u="sng" dirty="0"/>
              <a:t>divide and conquer</a:t>
            </a:r>
            <a:r>
              <a:rPr lang="en-US" dirty="0"/>
              <a:t>. </a:t>
            </a:r>
          </a:p>
          <a:p>
            <a:pPr>
              <a:lnSpc>
                <a:spcPct val="150000"/>
              </a:lnSpc>
            </a:pPr>
            <a:endParaRPr lang="es-ES" dirty="0"/>
          </a:p>
          <a:p>
            <a:pPr>
              <a:lnSpc>
                <a:spcPct val="150000"/>
              </a:lnSpc>
            </a:pPr>
            <a:r>
              <a:rPr lang="en-US" dirty="0"/>
              <a:t>MapReduce treats computation </a:t>
            </a:r>
          </a:p>
          <a:p>
            <a:pPr>
              <a:lnSpc>
                <a:spcPct val="150000"/>
              </a:lnSpc>
            </a:pPr>
            <a:r>
              <a:rPr lang="en-US" dirty="0"/>
              <a:t>as the evaluation of mathematic </a:t>
            </a:r>
          </a:p>
          <a:p>
            <a:pPr>
              <a:lnSpc>
                <a:spcPct val="150000"/>
              </a:lnSpc>
            </a:pPr>
            <a:r>
              <a:rPr lang="en-US" dirty="0"/>
              <a:t>functions. In essence, </a:t>
            </a:r>
          </a:p>
          <a:p>
            <a:pPr>
              <a:lnSpc>
                <a:spcPct val="150000"/>
              </a:lnSpc>
            </a:pPr>
            <a:r>
              <a:rPr lang="en-US" u="sng" dirty="0"/>
              <a:t>Functional Programming</a:t>
            </a:r>
            <a:r>
              <a:rPr lang="en-US" dirty="0"/>
              <a:t> in MapReduce</a:t>
            </a:r>
          </a:p>
          <a:p>
            <a:pPr>
              <a:lnSpc>
                <a:spcPct val="150000"/>
              </a:lnSpc>
            </a:pPr>
            <a:r>
              <a:rPr lang="en-US" dirty="0"/>
              <a:t>can avoid In-progress state and just list in-and-out states.</a:t>
            </a:r>
          </a:p>
          <a:p>
            <a:pPr>
              <a:lnSpc>
                <a:spcPct val="150000"/>
              </a:lnSpc>
            </a:pPr>
            <a:endParaRPr lang="en-US" dirty="0"/>
          </a:p>
          <a:p>
            <a:pPr>
              <a:lnSpc>
                <a:spcPct val="150000"/>
              </a:lnSpc>
            </a:pPr>
            <a:r>
              <a:rPr lang="es-ES" dirty="0" err="1"/>
              <a:t>Actually</a:t>
            </a:r>
            <a:r>
              <a:rPr lang="es-ES" dirty="0"/>
              <a:t>, </a:t>
            </a:r>
            <a:r>
              <a:rPr lang="es-ES" dirty="0" err="1"/>
              <a:t>MapReduce</a:t>
            </a:r>
            <a:r>
              <a:rPr lang="es-ES" dirty="0"/>
              <a:t> </a:t>
            </a:r>
            <a:r>
              <a:rPr lang="es-ES" dirty="0" err="1"/>
              <a:t>Paradigm</a:t>
            </a:r>
            <a:r>
              <a:rPr lang="es-ES" dirty="0"/>
              <a:t> has </a:t>
            </a:r>
            <a:r>
              <a:rPr lang="es-ES" dirty="0" err="1"/>
              <a:t>some</a:t>
            </a:r>
            <a:r>
              <a:rPr lang="es-ES" dirty="0"/>
              <a:t> </a:t>
            </a:r>
            <a:r>
              <a:rPr lang="es-ES" dirty="0" err="1"/>
              <a:t>variations</a:t>
            </a:r>
            <a:r>
              <a:rPr lang="es-ES" dirty="0"/>
              <a:t> </a:t>
            </a:r>
            <a:r>
              <a:rPr lang="es-ES" dirty="0" err="1"/>
              <a:t>like</a:t>
            </a:r>
            <a:r>
              <a:rPr lang="es-ES" dirty="0"/>
              <a:t> </a:t>
            </a:r>
            <a:r>
              <a:rPr lang="es-ES" i="1" dirty="0" err="1"/>
              <a:t>Iterative</a:t>
            </a:r>
            <a:r>
              <a:rPr lang="es-ES" i="1" dirty="0"/>
              <a:t> </a:t>
            </a:r>
            <a:r>
              <a:rPr lang="es-ES" i="1" dirty="0" err="1"/>
              <a:t>MapReduce</a:t>
            </a:r>
            <a:r>
              <a:rPr lang="es-ES" i="1" dirty="0"/>
              <a:t> </a:t>
            </a:r>
            <a:r>
              <a:rPr lang="es-ES" dirty="0"/>
              <a:t>&amp; </a:t>
            </a:r>
            <a:r>
              <a:rPr lang="es-ES" i="1" dirty="0" err="1"/>
              <a:t>Twister</a:t>
            </a:r>
            <a:r>
              <a:rPr lang="es-ES" dirty="0"/>
              <a:t> </a:t>
            </a:r>
            <a:r>
              <a:rPr lang="es-ES" dirty="0" err="1"/>
              <a:t>paradigms</a:t>
            </a:r>
            <a:r>
              <a:rPr lang="es-ES" dirty="0"/>
              <a:t>.</a:t>
            </a:r>
            <a:endParaRPr lang="en-US" dirty="0"/>
          </a:p>
          <a:p>
            <a:pPr>
              <a:lnSpc>
                <a:spcPct val="150000"/>
              </a:lnSpc>
            </a:pPr>
            <a:endParaRPr lang="es-ES" dirty="0"/>
          </a:p>
          <a:p>
            <a:pPr>
              <a:lnSpc>
                <a:spcPct val="150000"/>
              </a:lnSpc>
            </a:pPr>
            <a:endParaRPr lang="en-US" dirty="0"/>
          </a:p>
          <a:p>
            <a:pPr>
              <a:lnSpc>
                <a:spcPct val="150000"/>
              </a:lnSpc>
            </a:pPr>
            <a:endParaRPr lang="es-ES" dirty="0"/>
          </a:p>
          <a:p>
            <a:pPr>
              <a:lnSpc>
                <a:spcPct val="150000"/>
              </a:lnSpc>
            </a:pPr>
            <a:endParaRPr lang="es-ES" dirty="0"/>
          </a:p>
          <a:p>
            <a:pPr>
              <a:lnSpc>
                <a:spcPct val="150000"/>
              </a:lnSpc>
            </a:pPr>
            <a:endParaRPr lang="en-US" dirty="0"/>
          </a:p>
          <a:p>
            <a:pPr>
              <a:lnSpc>
                <a:spcPct val="150000"/>
              </a:lnSpc>
            </a:pPr>
            <a:endParaRPr lang="es-ES" dirty="0"/>
          </a:p>
          <a:p>
            <a:pPr>
              <a:lnSpc>
                <a:spcPct val="150000"/>
              </a:lnSpc>
            </a:pPr>
            <a:endParaRPr lang="en-US" dirty="0"/>
          </a:p>
        </p:txBody>
      </p:sp>
    </p:spTree>
    <p:extLst>
      <p:ext uri="{BB962C8B-B14F-4D97-AF65-F5344CB8AC3E}">
        <p14:creationId xmlns:p14="http://schemas.microsoft.com/office/powerpoint/2010/main" xmlns="" val="2399020710"/>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Modelling</a:t>
            </a:r>
            <a:r>
              <a:rPr lang="es-ES" sz="2180" spc="-1" dirty="0">
                <a:solidFill>
                  <a:srgbClr val="0099CC"/>
                </a:solidFill>
                <a:uFill>
                  <a:solidFill>
                    <a:srgbClr val="FFFFFF"/>
                  </a:solidFill>
                </a:uFill>
                <a:latin typeface="Century Gothic"/>
                <a:ea typeface="MS PGothic"/>
              </a:rPr>
              <a:t> a </a:t>
            </a:r>
            <a:r>
              <a:rPr lang="es-ES" sz="2180" spc="-1" dirty="0" err="1">
                <a:solidFill>
                  <a:srgbClr val="0099CC"/>
                </a:solidFill>
                <a:uFill>
                  <a:solidFill>
                    <a:srgbClr val="FFFFFF"/>
                  </a:solidFill>
                </a:uFill>
                <a:latin typeface="Century Gothic"/>
                <a:ea typeface="MS PGothic"/>
              </a:rPr>
              <a:t>massive</a:t>
            </a:r>
            <a:r>
              <a:rPr lang="es-ES" sz="2180" spc="-1" dirty="0">
                <a:solidFill>
                  <a:srgbClr val="0099CC"/>
                </a:solidFill>
                <a:uFill>
                  <a:solidFill>
                    <a:srgbClr val="FFFFFF"/>
                  </a:solidFill>
                </a:uFill>
                <a:latin typeface="Century Gothic"/>
                <a:ea typeface="MS PGothic"/>
              </a:rPr>
              <a:t> Word </a:t>
            </a:r>
            <a:r>
              <a:rPr lang="es-ES" sz="2180" spc="-1" dirty="0" err="1">
                <a:solidFill>
                  <a:srgbClr val="0099CC"/>
                </a:solidFill>
                <a:uFill>
                  <a:solidFill>
                    <a:srgbClr val="FFFFFF"/>
                  </a:solidFill>
                </a:uFill>
                <a:latin typeface="Century Gothic"/>
                <a:ea typeface="MS PGothic"/>
              </a:rPr>
              <a:t>Count</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problem</a:t>
            </a:r>
            <a:r>
              <a:rPr lang="es-ES" sz="2180" spc="-1" dirty="0">
                <a:solidFill>
                  <a:srgbClr val="0099CC"/>
                </a:solidFill>
                <a:uFill>
                  <a:solidFill>
                    <a:srgbClr val="FFFFFF"/>
                  </a:solidFill>
                </a:uFill>
                <a:latin typeface="Century Gothic"/>
                <a:ea typeface="MS PGothic"/>
              </a:rPr>
              <a:t> in </a:t>
            </a:r>
            <a:r>
              <a:rPr lang="es-ES" sz="2180" spc="-1" dirty="0" err="1">
                <a:solidFill>
                  <a:srgbClr val="0099CC"/>
                </a:solidFill>
                <a:uFill>
                  <a:solidFill>
                    <a:srgbClr val="FFFFFF"/>
                  </a:solidFill>
                </a:uFill>
                <a:latin typeface="Century Gothic"/>
                <a:ea typeface="MS PGothic"/>
              </a:rPr>
              <a:t>MapReduce</a:t>
            </a:r>
            <a:r>
              <a:rPr lang="es-ES" sz="2180" spc="-1" dirty="0">
                <a:solidFill>
                  <a:srgbClr val="0099CC"/>
                </a:solidFill>
                <a:uFill>
                  <a:solidFill>
                    <a:srgbClr val="FFFFFF"/>
                  </a:solidFill>
                </a:uFill>
                <a:latin typeface="Century Gothic"/>
                <a:ea typeface="MS PGothic"/>
              </a:rPr>
              <a:t> (1/3)</a:t>
            </a:r>
            <a:endParaRPr lang="en-US" sz="2180" spc="-1" dirty="0">
              <a:solidFill>
                <a:srgbClr val="0099CC"/>
              </a:solidFill>
              <a:uFill>
                <a:solidFill>
                  <a:srgbClr val="FFFFFF"/>
                </a:solidFill>
              </a:uFill>
              <a:latin typeface="Century Gothic"/>
              <a:ea typeface="MS PGothic"/>
            </a:endParaRPr>
          </a:p>
        </p:txBody>
      </p:sp>
      <p:pic>
        <p:nvPicPr>
          <p:cNvPr id="2" name="Picture 1"/>
          <p:cNvPicPr>
            <a:picLocks noChangeAspect="1"/>
          </p:cNvPicPr>
          <p:nvPr/>
        </p:nvPicPr>
        <p:blipFill>
          <a:blip r:embed="rId3" cstate="print"/>
          <a:stretch>
            <a:fillRect/>
          </a:stretch>
        </p:blipFill>
        <p:spPr>
          <a:xfrm>
            <a:off x="1037098" y="615600"/>
            <a:ext cx="9132816" cy="5468415"/>
          </a:xfrm>
          <a:prstGeom prst="rect">
            <a:avLst/>
          </a:prstGeom>
        </p:spPr>
      </p:pic>
    </p:spTree>
    <p:extLst>
      <p:ext uri="{BB962C8B-B14F-4D97-AF65-F5344CB8AC3E}">
        <p14:creationId xmlns:p14="http://schemas.microsoft.com/office/powerpoint/2010/main" xmlns="" val="710087822"/>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Modelling</a:t>
            </a:r>
            <a:r>
              <a:rPr lang="es-ES" sz="2180" spc="-1" dirty="0">
                <a:solidFill>
                  <a:srgbClr val="0099CC"/>
                </a:solidFill>
                <a:uFill>
                  <a:solidFill>
                    <a:srgbClr val="FFFFFF"/>
                  </a:solidFill>
                </a:uFill>
                <a:latin typeface="Century Gothic"/>
                <a:ea typeface="MS PGothic"/>
              </a:rPr>
              <a:t> a </a:t>
            </a:r>
            <a:r>
              <a:rPr lang="es-ES" sz="2180" spc="-1" dirty="0" err="1">
                <a:solidFill>
                  <a:srgbClr val="0099CC"/>
                </a:solidFill>
                <a:uFill>
                  <a:solidFill>
                    <a:srgbClr val="FFFFFF"/>
                  </a:solidFill>
                </a:uFill>
                <a:latin typeface="Century Gothic"/>
                <a:ea typeface="MS PGothic"/>
              </a:rPr>
              <a:t>massive</a:t>
            </a:r>
            <a:r>
              <a:rPr lang="es-ES" sz="2180" spc="-1" dirty="0">
                <a:solidFill>
                  <a:srgbClr val="0099CC"/>
                </a:solidFill>
                <a:uFill>
                  <a:solidFill>
                    <a:srgbClr val="FFFFFF"/>
                  </a:solidFill>
                </a:uFill>
                <a:latin typeface="Century Gothic"/>
                <a:ea typeface="MS PGothic"/>
              </a:rPr>
              <a:t> Word </a:t>
            </a:r>
            <a:r>
              <a:rPr lang="es-ES" sz="2180" spc="-1" dirty="0" err="1">
                <a:solidFill>
                  <a:srgbClr val="0099CC"/>
                </a:solidFill>
                <a:uFill>
                  <a:solidFill>
                    <a:srgbClr val="FFFFFF"/>
                  </a:solidFill>
                </a:uFill>
                <a:latin typeface="Century Gothic"/>
                <a:ea typeface="MS PGothic"/>
              </a:rPr>
              <a:t>Count</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problem</a:t>
            </a:r>
            <a:r>
              <a:rPr lang="es-ES" sz="2180" spc="-1" dirty="0">
                <a:solidFill>
                  <a:srgbClr val="0099CC"/>
                </a:solidFill>
                <a:uFill>
                  <a:solidFill>
                    <a:srgbClr val="FFFFFF"/>
                  </a:solidFill>
                </a:uFill>
                <a:latin typeface="Century Gothic"/>
                <a:ea typeface="MS PGothic"/>
              </a:rPr>
              <a:t> in </a:t>
            </a:r>
            <a:r>
              <a:rPr lang="es-ES" sz="2180" spc="-1" dirty="0" err="1">
                <a:solidFill>
                  <a:srgbClr val="0099CC"/>
                </a:solidFill>
                <a:uFill>
                  <a:solidFill>
                    <a:srgbClr val="FFFFFF"/>
                  </a:solidFill>
                </a:uFill>
                <a:latin typeface="Century Gothic"/>
                <a:ea typeface="MS PGothic"/>
              </a:rPr>
              <a:t>MapReduce</a:t>
            </a:r>
            <a:r>
              <a:rPr lang="es-ES" sz="2180" spc="-1" dirty="0">
                <a:solidFill>
                  <a:srgbClr val="0099CC"/>
                </a:solidFill>
                <a:uFill>
                  <a:solidFill>
                    <a:srgbClr val="FFFFFF"/>
                  </a:solidFill>
                </a:uFill>
                <a:latin typeface="Century Gothic"/>
                <a:ea typeface="MS PGothic"/>
              </a:rPr>
              <a:t> (2/3)</a:t>
            </a:r>
            <a:endParaRPr lang="en-US" sz="2180" spc="-1" dirty="0">
              <a:solidFill>
                <a:srgbClr val="0099CC"/>
              </a:solidFill>
              <a:uFill>
                <a:solidFill>
                  <a:srgbClr val="FFFFFF"/>
                </a:solidFill>
              </a:uFill>
              <a:latin typeface="Century Gothic"/>
              <a:ea typeface="MS PGothic"/>
            </a:endParaRPr>
          </a:p>
        </p:txBody>
      </p:sp>
      <p:pic>
        <p:nvPicPr>
          <p:cNvPr id="3" name="Picture 2"/>
          <p:cNvPicPr>
            <a:picLocks noChangeAspect="1"/>
          </p:cNvPicPr>
          <p:nvPr/>
        </p:nvPicPr>
        <p:blipFill>
          <a:blip r:embed="rId3" cstate="print"/>
          <a:stretch>
            <a:fillRect/>
          </a:stretch>
        </p:blipFill>
        <p:spPr>
          <a:xfrm>
            <a:off x="573879" y="615600"/>
            <a:ext cx="7301112" cy="4422351"/>
          </a:xfrm>
          <a:prstGeom prst="rect">
            <a:avLst/>
          </a:prstGeom>
        </p:spPr>
      </p:pic>
      <p:sp>
        <p:nvSpPr>
          <p:cNvPr id="2" name="Rectangle 1"/>
          <p:cNvSpPr/>
          <p:nvPr/>
        </p:nvSpPr>
        <p:spPr>
          <a:xfrm>
            <a:off x="316373" y="4838217"/>
            <a:ext cx="11049965" cy="1754326"/>
          </a:xfrm>
          <a:prstGeom prst="rect">
            <a:avLst/>
          </a:prstGeom>
        </p:spPr>
        <p:txBody>
          <a:bodyPr wrap="square">
            <a:spAutoFit/>
          </a:bodyPr>
          <a:lstStyle/>
          <a:p>
            <a:pPr>
              <a:lnSpc>
                <a:spcPct val="150000"/>
              </a:lnSpc>
            </a:pPr>
            <a:r>
              <a:rPr lang="en-US" dirty="0"/>
              <a:t>A major advantage of MapReduce is its </a:t>
            </a:r>
            <a:r>
              <a:rPr lang="en-US" u="sng" dirty="0"/>
              <a:t>shared-nothing data processing </a:t>
            </a:r>
            <a:r>
              <a:rPr lang="en-US" u="sng" dirty="0" err="1"/>
              <a:t>behaviour</a:t>
            </a:r>
            <a:r>
              <a:rPr lang="en-US" dirty="0"/>
              <a:t>, which means all mapper tasks can </a:t>
            </a:r>
            <a:r>
              <a:rPr lang="en-US" b="1" dirty="0"/>
              <a:t>process their data partitions independently and in parallel</a:t>
            </a:r>
            <a:r>
              <a:rPr lang="en-US" dirty="0"/>
              <a:t>. </a:t>
            </a:r>
          </a:p>
          <a:p>
            <a:pPr>
              <a:lnSpc>
                <a:spcPct val="150000"/>
              </a:lnSpc>
            </a:pPr>
            <a:r>
              <a:rPr lang="en-US" dirty="0"/>
              <a:t>This enables a simple program to run across thousands or even millions of unreliable and homogeneous machines in parallel and to complete a large data processing task in an acceptable amount of time.</a:t>
            </a:r>
          </a:p>
        </p:txBody>
      </p:sp>
      <p:sp>
        <p:nvSpPr>
          <p:cNvPr id="6" name="Rectangle 5"/>
          <p:cNvSpPr/>
          <p:nvPr/>
        </p:nvSpPr>
        <p:spPr>
          <a:xfrm>
            <a:off x="8132497" y="672500"/>
            <a:ext cx="4059503" cy="4247317"/>
          </a:xfrm>
          <a:prstGeom prst="rect">
            <a:avLst/>
          </a:prstGeom>
        </p:spPr>
        <p:txBody>
          <a:bodyPr wrap="square">
            <a:spAutoFit/>
          </a:bodyPr>
          <a:lstStyle/>
          <a:p>
            <a:pPr>
              <a:lnSpc>
                <a:spcPct val="150000"/>
              </a:lnSpc>
            </a:pPr>
            <a:r>
              <a:rPr lang="en-US" dirty="0">
                <a:latin typeface="Times-Roman"/>
              </a:rPr>
              <a:t>“Mapping” requires splitting for</a:t>
            </a:r>
          </a:p>
          <a:p>
            <a:pPr>
              <a:lnSpc>
                <a:spcPct val="150000"/>
              </a:lnSpc>
            </a:pPr>
            <a:r>
              <a:rPr lang="en-US" dirty="0">
                <a:latin typeface="Times-Roman"/>
              </a:rPr>
              <a:t>distribution.</a:t>
            </a:r>
            <a:endParaRPr lang="es-ES" dirty="0">
              <a:latin typeface="Times-Roman"/>
            </a:endParaRPr>
          </a:p>
          <a:p>
            <a:pPr marL="285750" indent="-285750">
              <a:lnSpc>
                <a:spcPct val="150000"/>
              </a:lnSpc>
              <a:buFont typeface="Arial" panose="020B0604020202020204" pitchFamily="34" charset="0"/>
              <a:buChar char="•"/>
            </a:pPr>
            <a:r>
              <a:rPr lang="en-GB" b="1" i="1" dirty="0">
                <a:latin typeface="Times-Roman"/>
              </a:rPr>
              <a:t>map() </a:t>
            </a:r>
            <a:r>
              <a:rPr lang="en-GB" dirty="0">
                <a:latin typeface="Times-Roman"/>
              </a:rPr>
              <a:t>is </a:t>
            </a:r>
            <a:r>
              <a:rPr lang="en-GB" i="1" dirty="0">
                <a:latin typeface="Times-Roman"/>
              </a:rPr>
              <a:t>a high-order function</a:t>
            </a:r>
            <a:r>
              <a:rPr lang="en-GB" dirty="0">
                <a:latin typeface="Times-Roman"/>
              </a:rPr>
              <a:t> from </a:t>
            </a:r>
            <a:r>
              <a:rPr lang="en-GB" u="sng" dirty="0">
                <a:latin typeface="Times-Roman"/>
              </a:rPr>
              <a:t>functional programming </a:t>
            </a:r>
            <a:r>
              <a:rPr lang="en-GB" dirty="0">
                <a:latin typeface="Times-Roman"/>
              </a:rPr>
              <a:t>perspective which invokes a function/operation over each element of an </a:t>
            </a:r>
            <a:r>
              <a:rPr lang="en-GB" dirty="0" err="1">
                <a:latin typeface="Times-Roman"/>
              </a:rPr>
              <a:t>Iterable</a:t>
            </a:r>
            <a:r>
              <a:rPr lang="en-GB" dirty="0">
                <a:latin typeface="Times-Roman"/>
              </a:rPr>
              <a:t>/Collection.</a:t>
            </a:r>
          </a:p>
          <a:p>
            <a:pPr marL="285750" indent="-285750">
              <a:lnSpc>
                <a:spcPct val="150000"/>
              </a:lnSpc>
              <a:buFont typeface="Arial" panose="020B0604020202020204" pitchFamily="34" charset="0"/>
              <a:buChar char="•"/>
            </a:pPr>
            <a:r>
              <a:rPr lang="en-GB" dirty="0">
                <a:latin typeface="Times-Roman"/>
              </a:rPr>
              <a:t>In this example each element of the </a:t>
            </a:r>
            <a:r>
              <a:rPr lang="en-GB" dirty="0" err="1">
                <a:latin typeface="Times-Roman"/>
              </a:rPr>
              <a:t>Iterable</a:t>
            </a:r>
            <a:r>
              <a:rPr lang="en-GB" dirty="0">
                <a:latin typeface="Times-Roman"/>
              </a:rPr>
              <a:t>/Collection is a sentence; but it could be anything.</a:t>
            </a:r>
          </a:p>
        </p:txBody>
      </p:sp>
    </p:spTree>
    <p:extLst>
      <p:ext uri="{BB962C8B-B14F-4D97-AF65-F5344CB8AC3E}">
        <p14:creationId xmlns:p14="http://schemas.microsoft.com/office/powerpoint/2010/main" xmlns="" val="2335850438"/>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r>
              <a:rPr lang="es-ES" sz="2180" spc="-1" dirty="0" err="1">
                <a:solidFill>
                  <a:srgbClr val="0099CC"/>
                </a:solidFill>
                <a:uFill>
                  <a:solidFill>
                    <a:srgbClr val="FFFFFF"/>
                  </a:solidFill>
                </a:uFill>
                <a:latin typeface="Century Gothic"/>
                <a:ea typeface="MS PGothic"/>
              </a:rPr>
              <a:t>Modelling</a:t>
            </a:r>
            <a:r>
              <a:rPr lang="es-ES" sz="2180" spc="-1" dirty="0">
                <a:solidFill>
                  <a:srgbClr val="0099CC"/>
                </a:solidFill>
                <a:uFill>
                  <a:solidFill>
                    <a:srgbClr val="FFFFFF"/>
                  </a:solidFill>
                </a:uFill>
                <a:latin typeface="Century Gothic"/>
                <a:ea typeface="MS PGothic"/>
              </a:rPr>
              <a:t> a </a:t>
            </a:r>
            <a:r>
              <a:rPr lang="es-ES" sz="2180" spc="-1" dirty="0" err="1">
                <a:solidFill>
                  <a:srgbClr val="0099CC"/>
                </a:solidFill>
                <a:uFill>
                  <a:solidFill>
                    <a:srgbClr val="FFFFFF"/>
                  </a:solidFill>
                </a:uFill>
                <a:latin typeface="Century Gothic"/>
                <a:ea typeface="MS PGothic"/>
              </a:rPr>
              <a:t>massive</a:t>
            </a:r>
            <a:r>
              <a:rPr lang="es-ES" sz="2180" spc="-1" dirty="0">
                <a:solidFill>
                  <a:srgbClr val="0099CC"/>
                </a:solidFill>
                <a:uFill>
                  <a:solidFill>
                    <a:srgbClr val="FFFFFF"/>
                  </a:solidFill>
                </a:uFill>
                <a:latin typeface="Century Gothic"/>
                <a:ea typeface="MS PGothic"/>
              </a:rPr>
              <a:t> Word </a:t>
            </a:r>
            <a:r>
              <a:rPr lang="es-ES" sz="2180" spc="-1" dirty="0" err="1">
                <a:solidFill>
                  <a:srgbClr val="0099CC"/>
                </a:solidFill>
                <a:uFill>
                  <a:solidFill>
                    <a:srgbClr val="FFFFFF"/>
                  </a:solidFill>
                </a:uFill>
                <a:latin typeface="Century Gothic"/>
                <a:ea typeface="MS PGothic"/>
              </a:rPr>
              <a:t>Count</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problem</a:t>
            </a:r>
            <a:r>
              <a:rPr lang="es-ES" sz="2180" spc="-1" dirty="0">
                <a:solidFill>
                  <a:srgbClr val="0099CC"/>
                </a:solidFill>
                <a:uFill>
                  <a:solidFill>
                    <a:srgbClr val="FFFFFF"/>
                  </a:solidFill>
                </a:uFill>
                <a:latin typeface="Century Gothic"/>
                <a:ea typeface="MS PGothic"/>
              </a:rPr>
              <a:t> in </a:t>
            </a:r>
            <a:r>
              <a:rPr lang="es-ES" sz="2180" spc="-1" dirty="0" err="1">
                <a:solidFill>
                  <a:srgbClr val="0099CC"/>
                </a:solidFill>
                <a:uFill>
                  <a:solidFill>
                    <a:srgbClr val="FFFFFF"/>
                  </a:solidFill>
                </a:uFill>
                <a:latin typeface="Century Gothic"/>
                <a:ea typeface="MS PGothic"/>
              </a:rPr>
              <a:t>MapReduce</a:t>
            </a:r>
            <a:r>
              <a:rPr lang="es-ES" sz="2180" spc="-1" dirty="0">
                <a:solidFill>
                  <a:srgbClr val="0099CC"/>
                </a:solidFill>
                <a:uFill>
                  <a:solidFill>
                    <a:srgbClr val="FFFFFF"/>
                  </a:solidFill>
                </a:uFill>
                <a:latin typeface="Century Gothic"/>
                <a:ea typeface="MS PGothic"/>
              </a:rPr>
              <a:t> (3/3)</a:t>
            </a:r>
            <a:endParaRPr lang="en-US" sz="2180" spc="-1" dirty="0">
              <a:solidFill>
                <a:srgbClr val="0099CC"/>
              </a:solidFill>
              <a:uFill>
                <a:solidFill>
                  <a:srgbClr val="FFFFFF"/>
                </a:solidFill>
              </a:uFill>
              <a:latin typeface="Century Gothic"/>
              <a:ea typeface="MS PGothic"/>
            </a:endParaRPr>
          </a:p>
        </p:txBody>
      </p:sp>
      <p:pic>
        <p:nvPicPr>
          <p:cNvPr id="3" name="Picture 2"/>
          <p:cNvPicPr>
            <a:picLocks noChangeAspect="1"/>
          </p:cNvPicPr>
          <p:nvPr/>
        </p:nvPicPr>
        <p:blipFill>
          <a:blip r:embed="rId3" cstate="print"/>
          <a:stretch>
            <a:fillRect/>
          </a:stretch>
        </p:blipFill>
        <p:spPr>
          <a:xfrm>
            <a:off x="524813" y="615600"/>
            <a:ext cx="7415419" cy="4323477"/>
          </a:xfrm>
          <a:prstGeom prst="rect">
            <a:avLst/>
          </a:prstGeom>
        </p:spPr>
      </p:pic>
      <p:sp>
        <p:nvSpPr>
          <p:cNvPr id="5" name="Rectangle 4"/>
          <p:cNvSpPr/>
          <p:nvPr/>
        </p:nvSpPr>
        <p:spPr>
          <a:xfrm>
            <a:off x="2501589" y="5949396"/>
            <a:ext cx="8850351" cy="1107996"/>
          </a:xfrm>
          <a:prstGeom prst="rect">
            <a:avLst/>
          </a:prstGeom>
        </p:spPr>
        <p:txBody>
          <a:bodyPr wrap="square">
            <a:spAutoFit/>
          </a:bodyPr>
          <a:lstStyle/>
          <a:p>
            <a:r>
              <a:rPr lang="en-US" sz="1600" dirty="0"/>
              <a:t>MapReduce Paper from Google: </a:t>
            </a:r>
            <a:r>
              <a:rPr lang="en-US" sz="1600" dirty="0">
                <a:hlinkClick r:id="rId4"/>
              </a:rPr>
              <a:t>https://static.googleusercontent.com/media/research.google.com/en//archive/mapreduce-osdi04.pdf</a:t>
            </a:r>
            <a:endParaRPr lang="en-US" sz="1600" dirty="0"/>
          </a:p>
          <a:p>
            <a:endParaRPr lang="en-US" dirty="0"/>
          </a:p>
        </p:txBody>
      </p:sp>
      <p:sp>
        <p:nvSpPr>
          <p:cNvPr id="7" name="Rectangle 6"/>
          <p:cNvSpPr/>
          <p:nvPr/>
        </p:nvSpPr>
        <p:spPr>
          <a:xfrm>
            <a:off x="8035505" y="615600"/>
            <a:ext cx="3642167" cy="4939814"/>
          </a:xfrm>
          <a:prstGeom prst="rect">
            <a:avLst/>
          </a:prstGeom>
        </p:spPr>
        <p:txBody>
          <a:bodyPr wrap="square">
            <a:spAutoFit/>
          </a:bodyPr>
          <a:lstStyle/>
          <a:p>
            <a:pPr>
              <a:lnSpc>
                <a:spcPct val="150000"/>
              </a:lnSpc>
            </a:pPr>
            <a:r>
              <a:rPr lang="en-US" dirty="0">
                <a:latin typeface="Times-Roman"/>
              </a:rPr>
              <a:t>“Reducing”  </a:t>
            </a:r>
            <a:r>
              <a:rPr lang="en-US" u="sng" dirty="0">
                <a:latin typeface="Times-Roman"/>
              </a:rPr>
              <a:t>might require </a:t>
            </a:r>
            <a:r>
              <a:rPr lang="en-US" dirty="0"/>
              <a:t>shuffling between nodes and sorting in parallel.</a:t>
            </a:r>
          </a:p>
          <a:p>
            <a:pPr>
              <a:lnSpc>
                <a:spcPct val="150000"/>
              </a:lnSpc>
            </a:pPr>
            <a:endParaRPr lang="es-ES" dirty="0">
              <a:latin typeface="Times-Roman"/>
            </a:endParaRPr>
          </a:p>
          <a:p>
            <a:pPr>
              <a:lnSpc>
                <a:spcPct val="150000"/>
              </a:lnSpc>
            </a:pPr>
            <a:r>
              <a:rPr lang="en-GB" b="1" i="1" dirty="0">
                <a:latin typeface="Times-Roman"/>
              </a:rPr>
              <a:t>reduce() </a:t>
            </a:r>
            <a:r>
              <a:rPr lang="en-GB" dirty="0">
                <a:latin typeface="Times-Roman"/>
              </a:rPr>
              <a:t>is </a:t>
            </a:r>
            <a:r>
              <a:rPr lang="en-GB" i="1" dirty="0">
                <a:latin typeface="Times-Roman"/>
              </a:rPr>
              <a:t>a high-order function</a:t>
            </a:r>
            <a:r>
              <a:rPr lang="en-GB" dirty="0">
                <a:latin typeface="Times-Roman"/>
              </a:rPr>
              <a:t> from </a:t>
            </a:r>
            <a:r>
              <a:rPr lang="en-GB" u="sng" dirty="0">
                <a:latin typeface="Times-Roman"/>
              </a:rPr>
              <a:t>functional programming </a:t>
            </a:r>
            <a:r>
              <a:rPr lang="en-GB" dirty="0">
                <a:latin typeface="Times-Roman"/>
              </a:rPr>
              <a:t>perspective which invokes a mathematically commutative &amp; associative function/operation over a collection of elements grouped based on a criterion.</a:t>
            </a:r>
          </a:p>
          <a:p>
            <a:endParaRPr lang="en-US" dirty="0"/>
          </a:p>
        </p:txBody>
      </p:sp>
    </p:spTree>
    <p:extLst>
      <p:ext uri="{BB962C8B-B14F-4D97-AF65-F5344CB8AC3E}">
        <p14:creationId xmlns:p14="http://schemas.microsoft.com/office/powerpoint/2010/main" xmlns="" val="2240850914"/>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Use Cases of </a:t>
            </a:r>
            <a:r>
              <a:rPr lang="es-ES" sz="2180" spc="-1" dirty="0" err="1">
                <a:solidFill>
                  <a:srgbClr val="0099CC"/>
                </a:solidFill>
                <a:uFill>
                  <a:solidFill>
                    <a:srgbClr val="FFFFFF"/>
                  </a:solidFill>
                </a:uFill>
                <a:latin typeface="Century Gothic"/>
                <a:ea typeface="MS PGothic"/>
              </a:rPr>
              <a:t>MapReduce</a:t>
            </a:r>
            <a:endParaRPr lang="en-US" sz="2180" spc="-1" dirty="0">
              <a:solidFill>
                <a:srgbClr val="0099CC"/>
              </a:solidFill>
              <a:uFill>
                <a:solidFill>
                  <a:srgbClr val="FFFFFF"/>
                </a:solidFill>
              </a:uFill>
              <a:latin typeface="Century Gothic"/>
              <a:ea typeface="MS PGothic"/>
            </a:endParaRPr>
          </a:p>
        </p:txBody>
      </p:sp>
      <p:sp>
        <p:nvSpPr>
          <p:cNvPr id="2" name="TextBox 1"/>
          <p:cNvSpPr txBox="1"/>
          <p:nvPr/>
        </p:nvSpPr>
        <p:spPr>
          <a:xfrm>
            <a:off x="995423" y="833377"/>
            <a:ext cx="10104699" cy="4247317"/>
          </a:xfrm>
          <a:prstGeom prst="rect">
            <a:avLst/>
          </a:prstGeom>
          <a:noFill/>
        </p:spPr>
        <p:txBody>
          <a:bodyPr wrap="square" rtlCol="0">
            <a:spAutoFit/>
          </a:bodyPr>
          <a:lstStyle/>
          <a:p>
            <a:pPr>
              <a:lnSpc>
                <a:spcPct val="150000"/>
              </a:lnSpc>
            </a:pPr>
            <a:r>
              <a:rPr lang="en-US" dirty="0"/>
              <a:t>MapReduce is </a:t>
            </a:r>
            <a:r>
              <a:rPr lang="en-US" u="sng" dirty="0"/>
              <a:t>potentially capable </a:t>
            </a:r>
            <a:r>
              <a:rPr lang="en-US" dirty="0"/>
              <a:t>to handle five types of workloads:</a:t>
            </a:r>
          </a:p>
          <a:p>
            <a:pPr>
              <a:lnSpc>
                <a:spcPct val="150000"/>
              </a:lnSpc>
            </a:pPr>
            <a:endParaRPr lang="en-US" dirty="0"/>
          </a:p>
          <a:p>
            <a:pPr>
              <a:lnSpc>
                <a:spcPct val="200000"/>
              </a:lnSpc>
            </a:pPr>
            <a:r>
              <a:rPr lang="en-US" b="1" dirty="0"/>
              <a:t>1. </a:t>
            </a:r>
            <a:r>
              <a:rPr lang="en-US" dirty="0"/>
              <a:t>Large-scale ML problems (usually via Mahout)</a:t>
            </a:r>
          </a:p>
          <a:p>
            <a:pPr>
              <a:lnSpc>
                <a:spcPct val="200000"/>
              </a:lnSpc>
            </a:pPr>
            <a:r>
              <a:rPr lang="en-US" b="1" dirty="0"/>
              <a:t>2. </a:t>
            </a:r>
            <a:r>
              <a:rPr lang="en-US" dirty="0"/>
              <a:t>Clustering problems for Google News and Google products</a:t>
            </a:r>
          </a:p>
          <a:p>
            <a:pPr>
              <a:lnSpc>
                <a:spcPct val="200000"/>
              </a:lnSpc>
            </a:pPr>
            <a:r>
              <a:rPr lang="en-US" b="1" dirty="0"/>
              <a:t>3. </a:t>
            </a:r>
            <a:r>
              <a:rPr lang="en-US" dirty="0"/>
              <a:t>Data Extraction to produce reports of popular queries (</a:t>
            </a:r>
            <a:r>
              <a:rPr lang="en-US" dirty="0" err="1"/>
              <a:t>eg</a:t>
            </a:r>
            <a:r>
              <a:rPr lang="en-US" dirty="0"/>
              <a:t>, Google Zeitgeist)</a:t>
            </a:r>
          </a:p>
          <a:p>
            <a:pPr>
              <a:lnSpc>
                <a:spcPct val="200000"/>
              </a:lnSpc>
            </a:pPr>
            <a:r>
              <a:rPr lang="en-US" b="1" dirty="0"/>
              <a:t>4. </a:t>
            </a:r>
            <a:r>
              <a:rPr lang="en-US" dirty="0"/>
              <a:t>Feature Extraction of web pages for new experiments and products (</a:t>
            </a:r>
            <a:r>
              <a:rPr lang="en-US" dirty="0" err="1"/>
              <a:t>eg</a:t>
            </a:r>
            <a:r>
              <a:rPr lang="en-US" dirty="0"/>
              <a:t>, extraction of</a:t>
            </a:r>
          </a:p>
          <a:p>
            <a:pPr>
              <a:lnSpc>
                <a:spcPct val="200000"/>
              </a:lnSpc>
            </a:pPr>
            <a:r>
              <a:rPr lang="en-US" dirty="0"/>
              <a:t>geographical locations from a large corpus of web pages for localized search)</a:t>
            </a:r>
          </a:p>
          <a:p>
            <a:pPr>
              <a:lnSpc>
                <a:spcPct val="200000"/>
              </a:lnSpc>
            </a:pPr>
            <a:r>
              <a:rPr lang="en-US" b="1" dirty="0"/>
              <a:t>5. </a:t>
            </a:r>
            <a:r>
              <a:rPr lang="en-US" dirty="0"/>
              <a:t>Large-scale graph computations (usually via </a:t>
            </a:r>
            <a:r>
              <a:rPr lang="en-US" dirty="0" err="1"/>
              <a:t>Giraph</a:t>
            </a:r>
            <a:r>
              <a:rPr lang="en-US" dirty="0"/>
              <a:t>)</a:t>
            </a:r>
          </a:p>
        </p:txBody>
      </p:sp>
      <p:sp>
        <p:nvSpPr>
          <p:cNvPr id="6" name="TextBox 5"/>
          <p:cNvSpPr txBox="1"/>
          <p:nvPr/>
        </p:nvSpPr>
        <p:spPr>
          <a:xfrm>
            <a:off x="2754774" y="6192456"/>
            <a:ext cx="7998107" cy="584775"/>
          </a:xfrm>
          <a:prstGeom prst="rect">
            <a:avLst/>
          </a:prstGeom>
          <a:noFill/>
        </p:spPr>
        <p:txBody>
          <a:bodyPr wrap="square" rtlCol="0">
            <a:spAutoFit/>
          </a:bodyPr>
          <a:lstStyle/>
          <a:p>
            <a:r>
              <a:rPr lang="es-ES" sz="1600" dirty="0" err="1"/>
              <a:t>Ref</a:t>
            </a:r>
            <a:r>
              <a:rPr lang="es-ES" sz="1600" dirty="0"/>
              <a:t>: </a:t>
            </a:r>
            <a:r>
              <a:rPr lang="en-US" sz="1600" u="sng" dirty="0">
                <a:hlinkClick r:id="rId3"/>
              </a:rPr>
              <a:t>Big Data: Principles and Paradigms, Chapter 1: Big Data Analytics = Machine Learning + Cloud Computing</a:t>
            </a:r>
            <a:r>
              <a:rPr lang="en-US" sz="1600" u="sng" dirty="0"/>
              <a:t> </a:t>
            </a:r>
            <a:endParaRPr lang="en-US" sz="1600" dirty="0"/>
          </a:p>
        </p:txBody>
      </p:sp>
    </p:spTree>
    <p:extLst>
      <p:ext uri="{BB962C8B-B14F-4D97-AF65-F5344CB8AC3E}">
        <p14:creationId xmlns:p14="http://schemas.microsoft.com/office/powerpoint/2010/main" xmlns="" val="3104515486"/>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Drawbacks</a:t>
            </a:r>
            <a:r>
              <a:rPr lang="es-ES" sz="2180" spc="-1" dirty="0">
                <a:solidFill>
                  <a:srgbClr val="0099CC"/>
                </a:solidFill>
                <a:uFill>
                  <a:solidFill>
                    <a:srgbClr val="FFFFFF"/>
                  </a:solidFill>
                </a:uFill>
                <a:latin typeface="Century Gothic"/>
                <a:ea typeface="MS PGothic"/>
              </a:rPr>
              <a:t> of </a:t>
            </a:r>
            <a:r>
              <a:rPr lang="es-ES" sz="2180" spc="-1" dirty="0" err="1">
                <a:solidFill>
                  <a:srgbClr val="0099CC"/>
                </a:solidFill>
                <a:uFill>
                  <a:solidFill>
                    <a:srgbClr val="FFFFFF"/>
                  </a:solidFill>
                </a:uFill>
                <a:latin typeface="Century Gothic"/>
                <a:ea typeface="MS PGothic"/>
              </a:rPr>
              <a:t>MapReduce</a:t>
            </a:r>
            <a:endParaRPr lang="en-US" sz="2180" spc="-1" dirty="0">
              <a:solidFill>
                <a:srgbClr val="0099CC"/>
              </a:solidFill>
              <a:uFill>
                <a:solidFill>
                  <a:srgbClr val="FFFFFF"/>
                </a:solidFill>
              </a:uFill>
              <a:latin typeface="Century Gothic"/>
              <a:ea typeface="MS PGothic"/>
            </a:endParaRPr>
          </a:p>
        </p:txBody>
      </p:sp>
      <p:sp>
        <p:nvSpPr>
          <p:cNvPr id="2" name="TextBox 1"/>
          <p:cNvSpPr txBox="1"/>
          <p:nvPr/>
        </p:nvSpPr>
        <p:spPr>
          <a:xfrm>
            <a:off x="995423" y="833377"/>
            <a:ext cx="10405640" cy="1338828"/>
          </a:xfrm>
          <a:prstGeom prst="rect">
            <a:avLst/>
          </a:prstGeom>
          <a:noFill/>
        </p:spPr>
        <p:txBody>
          <a:bodyPr wrap="square" rtlCol="0">
            <a:spAutoFit/>
          </a:bodyPr>
          <a:lstStyle/>
          <a:p>
            <a:pPr>
              <a:lnSpc>
                <a:spcPct val="150000"/>
              </a:lnSpc>
            </a:pPr>
            <a:r>
              <a:rPr lang="en-US" dirty="0"/>
              <a:t>MapReduce is not very efficient in performing: </a:t>
            </a:r>
          </a:p>
          <a:p>
            <a:pPr marL="400050" indent="-400050">
              <a:lnSpc>
                <a:spcPct val="150000"/>
              </a:lnSpc>
              <a:buFont typeface="+mj-lt"/>
              <a:buAutoNum type="romanUcPeriod"/>
            </a:pPr>
            <a:r>
              <a:rPr lang="en-US" dirty="0"/>
              <a:t>An iterative and recursive process that is widely utilized for a simulation type of workload in ML </a:t>
            </a:r>
          </a:p>
          <a:p>
            <a:pPr marL="400050" indent="-400050">
              <a:lnSpc>
                <a:spcPct val="150000"/>
              </a:lnSpc>
              <a:buFont typeface="+mj-lt"/>
              <a:buAutoNum type="romanUcPeriod"/>
            </a:pPr>
            <a:r>
              <a:rPr lang="en-US" dirty="0"/>
              <a:t>An interactive query during Exploratory Data Analysis tasks of Data Scientists.</a:t>
            </a:r>
          </a:p>
        </p:txBody>
      </p:sp>
      <p:pic>
        <p:nvPicPr>
          <p:cNvPr id="3" name="Picture 2"/>
          <p:cNvPicPr>
            <a:picLocks noChangeAspect="1"/>
          </p:cNvPicPr>
          <p:nvPr/>
        </p:nvPicPr>
        <p:blipFill>
          <a:blip r:embed="rId3" cstate="print"/>
          <a:stretch>
            <a:fillRect/>
          </a:stretch>
        </p:blipFill>
        <p:spPr>
          <a:xfrm>
            <a:off x="682353" y="2981709"/>
            <a:ext cx="5394356" cy="1334912"/>
          </a:xfrm>
          <a:prstGeom prst="rect">
            <a:avLst/>
          </a:prstGeom>
        </p:spPr>
      </p:pic>
      <p:pic>
        <p:nvPicPr>
          <p:cNvPr id="4" name="Picture 3"/>
          <p:cNvPicPr>
            <a:picLocks noChangeAspect="1"/>
          </p:cNvPicPr>
          <p:nvPr/>
        </p:nvPicPr>
        <p:blipFill>
          <a:blip r:embed="rId4" cstate="print"/>
          <a:stretch>
            <a:fillRect/>
          </a:stretch>
        </p:blipFill>
        <p:spPr>
          <a:xfrm>
            <a:off x="7095282" y="2668138"/>
            <a:ext cx="4663934" cy="2097924"/>
          </a:xfrm>
          <a:prstGeom prst="rect">
            <a:avLst/>
          </a:prstGeom>
        </p:spPr>
      </p:pic>
      <p:sp>
        <p:nvSpPr>
          <p:cNvPr id="5" name="TextBox 4"/>
          <p:cNvSpPr txBox="1"/>
          <p:nvPr/>
        </p:nvSpPr>
        <p:spPr>
          <a:xfrm>
            <a:off x="775504" y="2338686"/>
            <a:ext cx="4433104" cy="369332"/>
          </a:xfrm>
          <a:prstGeom prst="rect">
            <a:avLst/>
          </a:prstGeom>
          <a:noFill/>
        </p:spPr>
        <p:txBody>
          <a:bodyPr wrap="square" rtlCol="0">
            <a:spAutoFit/>
          </a:bodyPr>
          <a:lstStyle/>
          <a:p>
            <a:r>
              <a:rPr lang="es-ES" i="1" dirty="0" err="1"/>
              <a:t>Iterative</a:t>
            </a:r>
            <a:r>
              <a:rPr lang="es-ES" i="1" dirty="0"/>
              <a:t> </a:t>
            </a:r>
            <a:r>
              <a:rPr lang="es-ES" i="1" dirty="0" err="1"/>
              <a:t>Process</a:t>
            </a:r>
            <a:r>
              <a:rPr lang="es-ES" i="1" dirty="0"/>
              <a:t> </a:t>
            </a:r>
            <a:r>
              <a:rPr lang="es-ES" dirty="0"/>
              <a:t>in </a:t>
            </a:r>
            <a:r>
              <a:rPr lang="es-ES" dirty="0" err="1"/>
              <a:t>MapReduce</a:t>
            </a:r>
            <a:endParaRPr lang="en-US" dirty="0"/>
          </a:p>
        </p:txBody>
      </p:sp>
      <p:sp>
        <p:nvSpPr>
          <p:cNvPr id="7" name="TextBox 6"/>
          <p:cNvSpPr txBox="1"/>
          <p:nvPr/>
        </p:nvSpPr>
        <p:spPr>
          <a:xfrm>
            <a:off x="7629646" y="2209293"/>
            <a:ext cx="4433104" cy="369332"/>
          </a:xfrm>
          <a:prstGeom prst="rect">
            <a:avLst/>
          </a:prstGeom>
          <a:noFill/>
        </p:spPr>
        <p:txBody>
          <a:bodyPr wrap="square" rtlCol="0">
            <a:spAutoFit/>
          </a:bodyPr>
          <a:lstStyle/>
          <a:p>
            <a:r>
              <a:rPr lang="es-ES" i="1" dirty="0" err="1"/>
              <a:t>Interactive</a:t>
            </a:r>
            <a:r>
              <a:rPr lang="es-ES" i="1" dirty="0"/>
              <a:t> </a:t>
            </a:r>
            <a:r>
              <a:rPr lang="es-ES" i="1" dirty="0" err="1"/>
              <a:t>Query</a:t>
            </a:r>
            <a:r>
              <a:rPr lang="es-ES" i="1" dirty="0"/>
              <a:t> </a:t>
            </a:r>
            <a:r>
              <a:rPr lang="es-ES" dirty="0"/>
              <a:t>in </a:t>
            </a:r>
            <a:r>
              <a:rPr lang="es-ES" dirty="0" err="1"/>
              <a:t>MapReduce</a:t>
            </a:r>
            <a:endParaRPr lang="en-US" dirty="0"/>
          </a:p>
        </p:txBody>
      </p:sp>
      <p:sp>
        <p:nvSpPr>
          <p:cNvPr id="8" name="TextBox 7"/>
          <p:cNvSpPr txBox="1"/>
          <p:nvPr/>
        </p:nvSpPr>
        <p:spPr>
          <a:xfrm>
            <a:off x="775505" y="5800646"/>
            <a:ext cx="10406096" cy="369332"/>
          </a:xfrm>
          <a:prstGeom prst="rect">
            <a:avLst/>
          </a:prstGeom>
          <a:noFill/>
        </p:spPr>
        <p:txBody>
          <a:bodyPr wrap="square" rtlCol="0">
            <a:spAutoFit/>
          </a:bodyPr>
          <a:lstStyle/>
          <a:p>
            <a:r>
              <a:rPr lang="en-GB" dirty="0"/>
              <a:t>Both of them can be quite cumbersome operations due to replication, serialization, Disk I/O Latency.</a:t>
            </a:r>
          </a:p>
        </p:txBody>
      </p:sp>
      <p:sp>
        <p:nvSpPr>
          <p:cNvPr id="11" name="TextBox 10"/>
          <p:cNvSpPr txBox="1"/>
          <p:nvPr/>
        </p:nvSpPr>
        <p:spPr>
          <a:xfrm>
            <a:off x="682353" y="4655309"/>
            <a:ext cx="4975497" cy="923330"/>
          </a:xfrm>
          <a:prstGeom prst="rect">
            <a:avLst/>
          </a:prstGeom>
          <a:noFill/>
        </p:spPr>
        <p:txBody>
          <a:bodyPr wrap="square" rtlCol="0">
            <a:spAutoFit/>
          </a:bodyPr>
          <a:lstStyle/>
          <a:p>
            <a:r>
              <a:rPr lang="en-GB" dirty="0"/>
              <a:t>Imagine training a Logistic Regression model seeking the best fit recalculating a gradient over a dataset.</a:t>
            </a:r>
          </a:p>
        </p:txBody>
      </p:sp>
      <p:sp>
        <p:nvSpPr>
          <p:cNvPr id="13" name="TextBox 12"/>
          <p:cNvSpPr txBox="1"/>
          <p:nvPr/>
        </p:nvSpPr>
        <p:spPr>
          <a:xfrm>
            <a:off x="6782212" y="4689302"/>
            <a:ext cx="4977004" cy="646331"/>
          </a:xfrm>
          <a:prstGeom prst="rect">
            <a:avLst/>
          </a:prstGeom>
          <a:noFill/>
        </p:spPr>
        <p:txBody>
          <a:bodyPr wrap="square" rtlCol="0">
            <a:spAutoFit/>
          </a:bodyPr>
          <a:lstStyle/>
          <a:p>
            <a:r>
              <a:rPr lang="en-GB" dirty="0"/>
              <a:t>Imagine a Data Scientist exploring the same massive dataset by executing queries on it.</a:t>
            </a:r>
          </a:p>
        </p:txBody>
      </p:sp>
    </p:spTree>
    <p:extLst>
      <p:ext uri="{BB962C8B-B14F-4D97-AF65-F5344CB8AC3E}">
        <p14:creationId xmlns:p14="http://schemas.microsoft.com/office/powerpoint/2010/main" xmlns="" val="3304462109"/>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stretch>
            <a:fillRect/>
          </a:stretch>
        </p:blipFill>
        <p:spPr>
          <a:xfrm>
            <a:off x="209880" y="2268960"/>
            <a:ext cx="4989441" cy="2760213"/>
          </a:xfrm>
          <a:prstGeom prst="rect">
            <a:avLst/>
          </a:prstGeom>
        </p:spPr>
      </p:pic>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Iterative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Processes</a:t>
            </a:r>
            <a:r>
              <a:rPr lang="es-ES" sz="2180" spc="-1" dirty="0">
                <a:solidFill>
                  <a:srgbClr val="0099CC"/>
                </a:solidFill>
                <a:uFill>
                  <a:solidFill>
                    <a:srgbClr val="FFFFFF"/>
                  </a:solidFill>
                </a:uFill>
                <a:latin typeface="Century Gothic"/>
                <a:ea typeface="MS PGothic"/>
              </a:rPr>
              <a:t> &amp; </a:t>
            </a:r>
            <a:r>
              <a:rPr lang="es-ES" sz="2180" spc="-1" dirty="0" err="1">
                <a:solidFill>
                  <a:srgbClr val="0099CC"/>
                </a:solidFill>
                <a:uFill>
                  <a:solidFill>
                    <a:srgbClr val="FFFFFF"/>
                  </a:solidFill>
                </a:uFill>
                <a:latin typeface="Century Gothic"/>
                <a:ea typeface="MS PGothic"/>
              </a:rPr>
              <a:t>Interactive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Queries</a:t>
            </a:r>
            <a:r>
              <a:rPr lang="es-ES" sz="2180" spc="-1" dirty="0">
                <a:solidFill>
                  <a:srgbClr val="0099CC"/>
                </a:solidFill>
                <a:uFill>
                  <a:solidFill>
                    <a:srgbClr val="FFFFFF"/>
                  </a:solidFill>
                </a:uFill>
                <a:latin typeface="Century Gothic"/>
                <a:ea typeface="MS PGothic"/>
              </a:rPr>
              <a:t> in </a:t>
            </a:r>
            <a:r>
              <a:rPr lang="es-ES" sz="2180" spc="-1" dirty="0" err="1">
                <a:solidFill>
                  <a:srgbClr val="0099CC"/>
                </a:solidFill>
                <a:uFill>
                  <a:solidFill>
                    <a:srgbClr val="FFFFFF"/>
                  </a:solidFill>
                </a:uFill>
                <a:latin typeface="Century Gothic"/>
                <a:ea typeface="MS PGothic"/>
              </a:rPr>
              <a:t>Spark</a:t>
            </a:r>
            <a:endParaRPr lang="en-US" sz="2180" spc="-1" dirty="0">
              <a:solidFill>
                <a:srgbClr val="0099CC"/>
              </a:solidFill>
              <a:uFill>
                <a:solidFill>
                  <a:srgbClr val="FFFFFF"/>
                </a:solidFill>
              </a:uFill>
              <a:latin typeface="Century Gothic"/>
              <a:ea typeface="MS PGothic"/>
            </a:endParaRPr>
          </a:p>
        </p:txBody>
      </p:sp>
      <p:sp>
        <p:nvSpPr>
          <p:cNvPr id="5" name="TextBox 4"/>
          <p:cNvSpPr txBox="1"/>
          <p:nvPr/>
        </p:nvSpPr>
        <p:spPr>
          <a:xfrm>
            <a:off x="606520" y="733855"/>
            <a:ext cx="4433104" cy="400110"/>
          </a:xfrm>
          <a:prstGeom prst="rect">
            <a:avLst/>
          </a:prstGeom>
          <a:noFill/>
        </p:spPr>
        <p:txBody>
          <a:bodyPr wrap="square" rtlCol="0">
            <a:spAutoFit/>
          </a:bodyPr>
          <a:lstStyle/>
          <a:p>
            <a:r>
              <a:rPr lang="es-ES" sz="2000" i="1" u="sng" dirty="0" err="1"/>
              <a:t>Iterative</a:t>
            </a:r>
            <a:r>
              <a:rPr lang="es-ES" sz="2000" i="1" u="sng" dirty="0"/>
              <a:t> </a:t>
            </a:r>
            <a:r>
              <a:rPr lang="es-ES" sz="2000" i="1" u="sng" dirty="0" err="1"/>
              <a:t>Processing</a:t>
            </a:r>
            <a:r>
              <a:rPr lang="es-ES" sz="2000" i="1" u="sng" dirty="0"/>
              <a:t> </a:t>
            </a:r>
            <a:r>
              <a:rPr lang="es-ES" sz="2000" u="sng" dirty="0"/>
              <a:t>in </a:t>
            </a:r>
            <a:r>
              <a:rPr lang="es-ES" sz="2000" u="sng" dirty="0" err="1"/>
              <a:t>Spark</a:t>
            </a:r>
            <a:endParaRPr lang="en-US" sz="2000" u="sng" dirty="0"/>
          </a:p>
        </p:txBody>
      </p:sp>
      <p:sp>
        <p:nvSpPr>
          <p:cNvPr id="7" name="TextBox 6"/>
          <p:cNvSpPr txBox="1"/>
          <p:nvPr/>
        </p:nvSpPr>
        <p:spPr>
          <a:xfrm>
            <a:off x="7975002" y="733855"/>
            <a:ext cx="4433104" cy="400110"/>
          </a:xfrm>
          <a:prstGeom prst="rect">
            <a:avLst/>
          </a:prstGeom>
          <a:noFill/>
        </p:spPr>
        <p:txBody>
          <a:bodyPr wrap="square" rtlCol="0">
            <a:spAutoFit/>
          </a:bodyPr>
          <a:lstStyle/>
          <a:p>
            <a:r>
              <a:rPr lang="es-ES" sz="2000" i="1" u="sng" dirty="0" err="1"/>
              <a:t>Interactive</a:t>
            </a:r>
            <a:r>
              <a:rPr lang="es-ES" sz="2000" i="1" u="sng" dirty="0"/>
              <a:t> </a:t>
            </a:r>
            <a:r>
              <a:rPr lang="es-ES" sz="2000" i="1" u="sng" dirty="0" err="1"/>
              <a:t>Query</a:t>
            </a:r>
            <a:r>
              <a:rPr lang="es-ES" sz="2000" i="1" u="sng" dirty="0"/>
              <a:t> </a:t>
            </a:r>
            <a:r>
              <a:rPr lang="es-ES" sz="2000" u="sng" dirty="0"/>
              <a:t>in </a:t>
            </a:r>
            <a:r>
              <a:rPr lang="es-ES" sz="2000" u="sng" dirty="0" err="1"/>
              <a:t>Spark</a:t>
            </a:r>
            <a:endParaRPr lang="en-US" sz="2000" u="sng" dirty="0"/>
          </a:p>
        </p:txBody>
      </p:sp>
      <p:pic>
        <p:nvPicPr>
          <p:cNvPr id="8" name="Picture 7"/>
          <p:cNvPicPr>
            <a:picLocks noChangeAspect="1"/>
          </p:cNvPicPr>
          <p:nvPr/>
        </p:nvPicPr>
        <p:blipFill>
          <a:blip r:embed="rId4" cstate="print"/>
          <a:stretch>
            <a:fillRect/>
          </a:stretch>
        </p:blipFill>
        <p:spPr>
          <a:xfrm>
            <a:off x="172343" y="1271262"/>
            <a:ext cx="5523397" cy="1176938"/>
          </a:xfrm>
          <a:prstGeom prst="rect">
            <a:avLst/>
          </a:prstGeom>
        </p:spPr>
      </p:pic>
      <p:pic>
        <p:nvPicPr>
          <p:cNvPr id="9" name="Picture 8"/>
          <p:cNvPicPr>
            <a:picLocks noChangeAspect="1"/>
          </p:cNvPicPr>
          <p:nvPr/>
        </p:nvPicPr>
        <p:blipFill>
          <a:blip r:embed="rId5" cstate="print"/>
          <a:stretch>
            <a:fillRect/>
          </a:stretch>
        </p:blipFill>
        <p:spPr>
          <a:xfrm>
            <a:off x="7027591" y="1227780"/>
            <a:ext cx="4373471" cy="1861160"/>
          </a:xfrm>
          <a:prstGeom prst="rect">
            <a:avLst/>
          </a:prstGeom>
        </p:spPr>
      </p:pic>
      <p:sp>
        <p:nvSpPr>
          <p:cNvPr id="12" name="TextBox 11"/>
          <p:cNvSpPr txBox="1"/>
          <p:nvPr/>
        </p:nvSpPr>
        <p:spPr>
          <a:xfrm>
            <a:off x="172344" y="5132346"/>
            <a:ext cx="5282158" cy="923330"/>
          </a:xfrm>
          <a:prstGeom prst="rect">
            <a:avLst/>
          </a:prstGeom>
          <a:noFill/>
        </p:spPr>
        <p:txBody>
          <a:bodyPr wrap="square" rtlCol="0">
            <a:spAutoFit/>
          </a:bodyPr>
          <a:lstStyle/>
          <a:p>
            <a:r>
              <a:rPr lang="en-US" dirty="0"/>
              <a:t>Spark implementation of Logistic Regression </a:t>
            </a:r>
          </a:p>
          <a:p>
            <a:r>
              <a:rPr lang="en-US" dirty="0"/>
              <a:t>have run </a:t>
            </a:r>
            <a:r>
              <a:rPr lang="en-US" b="1" dirty="0"/>
              <a:t>100x faster than </a:t>
            </a:r>
            <a:r>
              <a:rPr lang="en-US" dirty="0"/>
              <a:t>previous MapReduce</a:t>
            </a:r>
          </a:p>
          <a:p>
            <a:r>
              <a:rPr lang="en-US" dirty="0"/>
              <a:t>based implementations</a:t>
            </a:r>
          </a:p>
        </p:txBody>
      </p:sp>
      <p:sp>
        <p:nvSpPr>
          <p:cNvPr id="14" name="TextBox 13"/>
          <p:cNvSpPr txBox="1"/>
          <p:nvPr/>
        </p:nvSpPr>
        <p:spPr>
          <a:xfrm>
            <a:off x="827434" y="6127459"/>
            <a:ext cx="10973269" cy="369332"/>
          </a:xfrm>
          <a:prstGeom prst="rect">
            <a:avLst/>
          </a:prstGeom>
          <a:noFill/>
        </p:spPr>
        <p:txBody>
          <a:bodyPr wrap="square" rtlCol="0">
            <a:spAutoFit/>
          </a:bodyPr>
          <a:lstStyle/>
          <a:p>
            <a:r>
              <a:rPr lang="es-ES" dirty="0" err="1"/>
              <a:t>Spark</a:t>
            </a:r>
            <a:r>
              <a:rPr lang="es-ES" dirty="0"/>
              <a:t> can </a:t>
            </a:r>
            <a:r>
              <a:rPr lang="es-ES" dirty="0" err="1"/>
              <a:t>accelerate</a:t>
            </a:r>
            <a:r>
              <a:rPr lang="es-ES" dirty="0"/>
              <a:t> </a:t>
            </a:r>
            <a:r>
              <a:rPr lang="es-ES" dirty="0" err="1"/>
              <a:t>an</a:t>
            </a:r>
            <a:r>
              <a:rPr lang="es-ES" dirty="0"/>
              <a:t> </a:t>
            </a:r>
            <a:r>
              <a:rPr lang="es-ES" dirty="0" err="1"/>
              <a:t>iterative</a:t>
            </a:r>
            <a:r>
              <a:rPr lang="es-ES" dirty="0"/>
              <a:t> </a:t>
            </a:r>
            <a:r>
              <a:rPr lang="es-ES" dirty="0" err="1"/>
              <a:t>or</a:t>
            </a:r>
            <a:r>
              <a:rPr lang="es-ES" dirty="0"/>
              <a:t> </a:t>
            </a:r>
            <a:r>
              <a:rPr lang="es-ES" dirty="0" err="1"/>
              <a:t>interactive</a:t>
            </a:r>
            <a:r>
              <a:rPr lang="es-ES" dirty="0"/>
              <a:t> </a:t>
            </a:r>
            <a:r>
              <a:rPr lang="es-ES" dirty="0" err="1"/>
              <a:t>task</a:t>
            </a:r>
            <a:r>
              <a:rPr lang="es-ES" dirty="0"/>
              <a:t> </a:t>
            </a:r>
            <a:r>
              <a:rPr lang="es-ES" dirty="0" err="1"/>
              <a:t>from</a:t>
            </a:r>
            <a:r>
              <a:rPr lang="es-ES" dirty="0"/>
              <a:t> </a:t>
            </a:r>
            <a:r>
              <a:rPr lang="es-ES" b="1" dirty="0"/>
              <a:t>10x </a:t>
            </a:r>
            <a:r>
              <a:rPr lang="es-ES" dirty="0"/>
              <a:t>to</a:t>
            </a:r>
            <a:r>
              <a:rPr lang="es-ES" b="1" dirty="0"/>
              <a:t> 100x times </a:t>
            </a:r>
            <a:r>
              <a:rPr lang="es-ES" dirty="0" err="1"/>
              <a:t>compared</a:t>
            </a:r>
            <a:r>
              <a:rPr lang="es-ES" dirty="0"/>
              <a:t> to </a:t>
            </a:r>
            <a:r>
              <a:rPr lang="es-ES" dirty="0" err="1"/>
              <a:t>MapReduce</a:t>
            </a:r>
            <a:r>
              <a:rPr lang="es-ES" dirty="0"/>
              <a:t> !</a:t>
            </a:r>
            <a:endParaRPr lang="en-US" dirty="0"/>
          </a:p>
        </p:txBody>
      </p:sp>
      <p:sp>
        <p:nvSpPr>
          <p:cNvPr id="16" name="TextBox 15"/>
          <p:cNvSpPr txBox="1"/>
          <p:nvPr/>
        </p:nvSpPr>
        <p:spPr>
          <a:xfrm>
            <a:off x="6338148" y="4567508"/>
            <a:ext cx="5462555" cy="923330"/>
          </a:xfrm>
          <a:prstGeom prst="rect">
            <a:avLst/>
          </a:prstGeom>
          <a:noFill/>
        </p:spPr>
        <p:txBody>
          <a:bodyPr wrap="square" rtlCol="0">
            <a:spAutoFit/>
          </a:bodyPr>
          <a:lstStyle/>
          <a:p>
            <a:r>
              <a:rPr lang="es-ES" u="sng" dirty="0" err="1"/>
              <a:t>Main</a:t>
            </a:r>
            <a:r>
              <a:rPr lang="es-ES" u="sng" dirty="0"/>
              <a:t> </a:t>
            </a:r>
            <a:r>
              <a:rPr lang="es-ES" u="sng" dirty="0" err="1"/>
              <a:t>Memory</a:t>
            </a:r>
            <a:r>
              <a:rPr lang="es-ES" u="sng" dirty="0"/>
              <a:t> versus SSD:</a:t>
            </a:r>
          </a:p>
          <a:p>
            <a:r>
              <a:rPr lang="es-ES" dirty="0"/>
              <a:t>250 </a:t>
            </a:r>
            <a:r>
              <a:rPr lang="el-GR" dirty="0">
                <a:solidFill>
                  <a:schemeClr val="dk1"/>
                </a:solidFill>
              </a:rPr>
              <a:t>μ</a:t>
            </a:r>
            <a:r>
              <a:rPr lang="es-ES" dirty="0"/>
              <a:t>s versus 1ms </a:t>
            </a:r>
          </a:p>
          <a:p>
            <a:r>
              <a:rPr lang="es-ES" b="1" dirty="0"/>
              <a:t>4x </a:t>
            </a:r>
            <a:r>
              <a:rPr lang="es-ES" b="1" dirty="0" err="1"/>
              <a:t>speedup</a:t>
            </a:r>
            <a:endParaRPr lang="es-ES" b="1" dirty="0"/>
          </a:p>
        </p:txBody>
      </p:sp>
      <p:graphicFrame>
        <p:nvGraphicFramePr>
          <p:cNvPr id="17" name="Table 16"/>
          <p:cNvGraphicFramePr>
            <a:graphicFrameLocks noGrp="1"/>
          </p:cNvGraphicFramePr>
          <p:nvPr>
            <p:extLst>
              <p:ext uri="{D42A27DB-BD31-4B8C-83A1-F6EECF244321}">
                <p14:modId xmlns:p14="http://schemas.microsoft.com/office/powerpoint/2010/main" xmlns="" val="2286616460"/>
              </p:ext>
            </p:extLst>
          </p:nvPr>
        </p:nvGraphicFramePr>
        <p:xfrm>
          <a:off x="7131070" y="3088944"/>
          <a:ext cx="4669633" cy="1416324"/>
        </p:xfrm>
        <a:graphic>
          <a:graphicData uri="http://schemas.openxmlformats.org/drawingml/2006/table">
            <a:tbl>
              <a:tblPr firstRow="1" bandRow="1">
                <a:tableStyleId>{5C22544A-7EE6-4342-B048-85BDC9FD1C3A}</a:tableStyleId>
              </a:tblPr>
              <a:tblGrid>
                <a:gridCol w="3341019">
                  <a:extLst>
                    <a:ext uri="{9D8B030D-6E8A-4147-A177-3AD203B41FA5}">
                      <a16:colId xmlns:a16="http://schemas.microsoft.com/office/drawing/2014/main" xmlns="" val="20000"/>
                    </a:ext>
                  </a:extLst>
                </a:gridCol>
                <a:gridCol w="1328614">
                  <a:extLst>
                    <a:ext uri="{9D8B030D-6E8A-4147-A177-3AD203B41FA5}">
                      <a16:colId xmlns:a16="http://schemas.microsoft.com/office/drawing/2014/main" xmlns="" val="20001"/>
                    </a:ext>
                  </a:extLst>
                </a:gridCol>
              </a:tblGrid>
              <a:tr h="242425">
                <a:tc>
                  <a:txBody>
                    <a:bodyPr/>
                    <a:lstStyle/>
                    <a:p>
                      <a:r>
                        <a:rPr lang="es-ES" sz="1200" dirty="0"/>
                        <a:t>Refere</a:t>
                      </a:r>
                      <a:r>
                        <a:rPr lang="es-ES" sz="1200" baseline="0" dirty="0"/>
                        <a:t>nce </a:t>
                      </a:r>
                      <a:r>
                        <a:rPr lang="es-ES" sz="1200" dirty="0"/>
                        <a:t>Data</a:t>
                      </a:r>
                      <a:r>
                        <a:rPr lang="es-ES" sz="1200" baseline="0" dirty="0"/>
                        <a:t> </a:t>
                      </a:r>
                      <a:r>
                        <a:rPr lang="es-ES" sz="1200" baseline="0" dirty="0" err="1"/>
                        <a:t>Tasks</a:t>
                      </a:r>
                      <a:endParaRPr lang="en-US" sz="1200" dirty="0"/>
                    </a:p>
                  </a:txBody>
                  <a:tcPr/>
                </a:tc>
                <a:tc>
                  <a:txBody>
                    <a:bodyPr/>
                    <a:lstStyle/>
                    <a:p>
                      <a:r>
                        <a:rPr lang="es-ES" sz="1200" dirty="0"/>
                        <a:t>Latency</a:t>
                      </a:r>
                      <a:endParaRPr lang="en-US" sz="1200" dirty="0"/>
                    </a:p>
                  </a:txBody>
                  <a:tcPr/>
                </a:tc>
                <a:extLst>
                  <a:ext uri="{0D108BD9-81ED-4DB2-BD59-A6C34878D82A}">
                    <a16:rowId xmlns:a16="http://schemas.microsoft.com/office/drawing/2014/main" xmlns="" val="10000"/>
                  </a:ext>
                </a:extLst>
              </a:tr>
              <a:tr h="242425">
                <a:tc>
                  <a:txBody>
                    <a:bodyPr/>
                    <a:lstStyle/>
                    <a:p>
                      <a:r>
                        <a:rPr lang="es-ES" sz="1200" dirty="0" err="1"/>
                        <a:t>Read</a:t>
                      </a:r>
                      <a:r>
                        <a:rPr lang="es-ES" sz="1200" baseline="0" dirty="0"/>
                        <a:t> 1 MB </a:t>
                      </a:r>
                      <a:r>
                        <a:rPr lang="es-ES" sz="1200" baseline="0" dirty="0" err="1"/>
                        <a:t>sequentially</a:t>
                      </a:r>
                      <a:r>
                        <a:rPr lang="es-ES" sz="1200" baseline="0" dirty="0"/>
                        <a:t> </a:t>
                      </a:r>
                      <a:r>
                        <a:rPr lang="es-ES" sz="1200" baseline="0" dirty="0" err="1"/>
                        <a:t>from</a:t>
                      </a:r>
                      <a:r>
                        <a:rPr lang="es-ES" sz="1200" baseline="0" dirty="0"/>
                        <a:t> </a:t>
                      </a:r>
                      <a:r>
                        <a:rPr lang="es-ES" sz="1200" baseline="0" dirty="0" err="1"/>
                        <a:t>memory</a:t>
                      </a:r>
                      <a:endParaRPr lang="en-US" sz="1200" dirty="0"/>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250 </a:t>
                      </a:r>
                      <a:r>
                        <a:rPr lang="el-GR" sz="1200" b="0" i="0" kern="1200" dirty="0">
                          <a:solidFill>
                            <a:schemeClr val="dk1"/>
                          </a:solidFill>
                          <a:effectLst/>
                          <a:latin typeface="+mn-lt"/>
                          <a:ea typeface="+mn-ea"/>
                          <a:cs typeface="+mn-cs"/>
                        </a:rPr>
                        <a:t>μ</a:t>
                      </a:r>
                      <a:r>
                        <a:rPr lang="es-ES" sz="1200" dirty="0"/>
                        <a:t>s</a:t>
                      </a:r>
                      <a:endParaRPr lang="en-US" sz="1200" dirty="0"/>
                    </a:p>
                  </a:txBody>
                  <a:tcPr>
                    <a:solidFill>
                      <a:schemeClr val="accent2">
                        <a:lumMod val="40000"/>
                        <a:lumOff val="60000"/>
                      </a:schemeClr>
                    </a:solidFill>
                  </a:tcPr>
                </a:tc>
                <a:extLst>
                  <a:ext uri="{0D108BD9-81ED-4DB2-BD59-A6C34878D82A}">
                    <a16:rowId xmlns:a16="http://schemas.microsoft.com/office/drawing/2014/main" xmlns="" val="10001"/>
                  </a:ext>
                </a:extLst>
              </a:tr>
              <a:tr h="2966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err="1"/>
                        <a:t>Read</a:t>
                      </a:r>
                      <a:r>
                        <a:rPr lang="es-ES" sz="1200" baseline="0" dirty="0"/>
                        <a:t> 1 MB </a:t>
                      </a:r>
                      <a:r>
                        <a:rPr lang="es-ES" sz="1200" baseline="0" dirty="0" err="1"/>
                        <a:t>sequentially</a:t>
                      </a:r>
                      <a:r>
                        <a:rPr lang="es-ES" sz="1200" baseline="0" dirty="0"/>
                        <a:t> </a:t>
                      </a:r>
                      <a:r>
                        <a:rPr lang="es-ES" sz="1200" baseline="0" dirty="0" err="1"/>
                        <a:t>from</a:t>
                      </a:r>
                      <a:r>
                        <a:rPr lang="es-ES" sz="1200" baseline="0" dirty="0"/>
                        <a:t> SSD </a:t>
                      </a:r>
                      <a:r>
                        <a:rPr lang="es-ES" sz="1200" dirty="0"/>
                        <a:t>(</a:t>
                      </a:r>
                      <a:r>
                        <a:rPr lang="es-ES" sz="1200" dirty="0" err="1"/>
                        <a:t>Fast</a:t>
                      </a:r>
                      <a:r>
                        <a:rPr lang="es-ES" sz="1200" baseline="0" dirty="0"/>
                        <a:t> Disk</a:t>
                      </a:r>
                      <a:r>
                        <a:rPr lang="es-ES" sz="1200" dirty="0"/>
                        <a:t>) </a:t>
                      </a:r>
                      <a:endParaRPr lang="en-US" sz="1200"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1 ms</a:t>
                      </a:r>
                      <a:endParaRPr lang="en-US" sz="1200" dirty="0"/>
                    </a:p>
                  </a:txBody>
                  <a:tcPr>
                    <a:solidFill>
                      <a:schemeClr val="accent6">
                        <a:lumMod val="40000"/>
                        <a:lumOff val="60000"/>
                      </a:schemeClr>
                    </a:solidFill>
                  </a:tcPr>
                </a:tc>
                <a:extLst>
                  <a:ext uri="{0D108BD9-81ED-4DB2-BD59-A6C34878D82A}">
                    <a16:rowId xmlns:a16="http://schemas.microsoft.com/office/drawing/2014/main" xmlns="" val="10002"/>
                  </a:ext>
                </a:extLst>
              </a:tr>
              <a:tr h="242425">
                <a:tc>
                  <a:txBody>
                    <a:bodyPr/>
                    <a:lstStyle/>
                    <a:p>
                      <a:r>
                        <a:rPr lang="es-ES" sz="1200" dirty="0"/>
                        <a:t>SATA Disk</a:t>
                      </a:r>
                      <a:r>
                        <a:rPr lang="es-ES" sz="1200" baseline="0" dirty="0"/>
                        <a:t> </a:t>
                      </a:r>
                      <a:r>
                        <a:rPr lang="es-ES" sz="1200" baseline="0" dirty="0" err="1"/>
                        <a:t>Seek</a:t>
                      </a:r>
                      <a:endParaRPr lang="en-US" sz="1200"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10 ms</a:t>
                      </a:r>
                      <a:endParaRPr lang="en-US" sz="1200" dirty="0"/>
                    </a:p>
                  </a:txBody>
                  <a:tcPr>
                    <a:solidFill>
                      <a:schemeClr val="accent6">
                        <a:lumMod val="40000"/>
                        <a:lumOff val="60000"/>
                      </a:schemeClr>
                    </a:solidFill>
                  </a:tcPr>
                </a:tc>
                <a:extLst>
                  <a:ext uri="{0D108BD9-81ED-4DB2-BD59-A6C34878D82A}">
                    <a16:rowId xmlns:a16="http://schemas.microsoft.com/office/drawing/2014/main" xmlns="" val="10003"/>
                  </a:ext>
                </a:extLst>
              </a:tr>
              <a:tr h="2966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err="1"/>
                        <a:t>Read</a:t>
                      </a:r>
                      <a:r>
                        <a:rPr lang="es-ES" sz="1200" baseline="0" dirty="0"/>
                        <a:t> 1 MB </a:t>
                      </a:r>
                      <a:r>
                        <a:rPr lang="es-ES" sz="1200" baseline="0" dirty="0" err="1"/>
                        <a:t>sequentially</a:t>
                      </a:r>
                      <a:r>
                        <a:rPr lang="es-ES" sz="1200" baseline="0" dirty="0"/>
                        <a:t> </a:t>
                      </a:r>
                      <a:r>
                        <a:rPr lang="es-ES" sz="1200" baseline="0" dirty="0" err="1"/>
                        <a:t>from</a:t>
                      </a:r>
                      <a:r>
                        <a:rPr lang="es-ES" sz="1200" baseline="0" dirty="0"/>
                        <a:t> SATA Disk</a:t>
                      </a:r>
                      <a:endParaRPr lang="en-US" sz="1200"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20 ms</a:t>
                      </a:r>
                      <a:endParaRPr lang="en-US" sz="1200" dirty="0"/>
                    </a:p>
                  </a:txBody>
                  <a:tcPr>
                    <a:solidFill>
                      <a:schemeClr val="accent6">
                        <a:lumMod val="40000"/>
                        <a:lumOff val="60000"/>
                      </a:schemeClr>
                    </a:solidFill>
                  </a:tcPr>
                </a:tc>
                <a:extLst>
                  <a:ext uri="{0D108BD9-81ED-4DB2-BD59-A6C34878D82A}">
                    <a16:rowId xmlns:a16="http://schemas.microsoft.com/office/drawing/2014/main" xmlns="" val="10004"/>
                  </a:ext>
                </a:extLst>
              </a:tr>
            </a:tbl>
          </a:graphicData>
        </a:graphic>
      </p:graphicFrame>
      <p:sp>
        <p:nvSpPr>
          <p:cNvPr id="18" name="Rectangle 17"/>
          <p:cNvSpPr/>
          <p:nvPr/>
        </p:nvSpPr>
        <p:spPr>
          <a:xfrm>
            <a:off x="9270488" y="4567508"/>
            <a:ext cx="5843024" cy="923330"/>
          </a:xfrm>
          <a:prstGeom prst="rect">
            <a:avLst/>
          </a:prstGeom>
        </p:spPr>
        <p:txBody>
          <a:bodyPr wrap="square">
            <a:spAutoFit/>
          </a:bodyPr>
          <a:lstStyle/>
          <a:p>
            <a:r>
              <a:rPr lang="es-ES" u="sng" dirty="0" err="1"/>
              <a:t>Main</a:t>
            </a:r>
            <a:r>
              <a:rPr lang="es-ES" u="sng" dirty="0"/>
              <a:t> </a:t>
            </a:r>
            <a:r>
              <a:rPr lang="es-ES" u="sng" dirty="0" err="1"/>
              <a:t>Memory</a:t>
            </a:r>
            <a:r>
              <a:rPr lang="es-ES" u="sng" dirty="0"/>
              <a:t> versus SATA: </a:t>
            </a:r>
          </a:p>
          <a:p>
            <a:r>
              <a:rPr lang="es-ES" dirty="0"/>
              <a:t>250 </a:t>
            </a:r>
            <a:r>
              <a:rPr lang="el-GR" dirty="0">
                <a:solidFill>
                  <a:schemeClr val="dk1"/>
                </a:solidFill>
              </a:rPr>
              <a:t>μ</a:t>
            </a:r>
            <a:r>
              <a:rPr lang="es-ES" dirty="0"/>
              <a:t>s versus 10ms+20ms </a:t>
            </a:r>
          </a:p>
          <a:p>
            <a:r>
              <a:rPr lang="es-ES" b="1" dirty="0"/>
              <a:t>120x </a:t>
            </a:r>
            <a:r>
              <a:rPr lang="es-ES" b="1" dirty="0" err="1"/>
              <a:t>speedup</a:t>
            </a:r>
            <a:endParaRPr lang="es-ES" b="1" dirty="0"/>
          </a:p>
        </p:txBody>
      </p:sp>
    </p:spTree>
    <p:extLst>
      <p:ext uri="{BB962C8B-B14F-4D97-AF65-F5344CB8AC3E}">
        <p14:creationId xmlns:p14="http://schemas.microsoft.com/office/powerpoint/2010/main" xmlns="" val="981321242"/>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Corporate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Contribution</a:t>
            </a:r>
            <a:r>
              <a:rPr lang="es-ES" sz="2180" spc="-1" dirty="0">
                <a:solidFill>
                  <a:srgbClr val="0099CC"/>
                </a:solidFill>
                <a:uFill>
                  <a:solidFill>
                    <a:srgbClr val="FFFFFF"/>
                  </a:solidFill>
                </a:uFill>
                <a:latin typeface="Century Gothic"/>
                <a:ea typeface="MS PGothic"/>
              </a:rPr>
              <a:t> to Apache </a:t>
            </a:r>
            <a:r>
              <a:rPr lang="es-ES" sz="2180" spc="-1" dirty="0" err="1">
                <a:solidFill>
                  <a:srgbClr val="0099CC"/>
                </a:solidFill>
                <a:uFill>
                  <a:solidFill>
                    <a:srgbClr val="FFFFFF"/>
                  </a:solidFill>
                </a:uFill>
                <a:latin typeface="Century Gothic"/>
                <a:ea typeface="MS PGothic"/>
              </a:rPr>
              <a:t>Spark</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pic>
        <p:nvPicPr>
          <p:cNvPr id="8" name="Picture 1"/>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18837" y="1039981"/>
            <a:ext cx="9938761" cy="5148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2776700" y="6179691"/>
            <a:ext cx="8404899" cy="584775"/>
          </a:xfrm>
          <a:prstGeom prst="rect">
            <a:avLst/>
          </a:prstGeom>
        </p:spPr>
        <p:txBody>
          <a:bodyPr wrap="square">
            <a:spAutoFit/>
          </a:bodyPr>
          <a:lstStyle/>
          <a:p>
            <a:r>
              <a:rPr lang="en-US" sz="1600" dirty="0"/>
              <a:t>March 2017 Ref: </a:t>
            </a:r>
            <a:r>
              <a:rPr lang="en-US" sz="1600" dirty="0">
                <a:hlinkClick r:id="rId5"/>
              </a:rPr>
              <a:t>https://www.slideshare.net/JohanPicard/a-short-introduction-to-spark-and-its-benefits</a:t>
            </a:r>
            <a:r>
              <a:rPr lang="en-US" sz="1600" dirty="0"/>
              <a:t> </a:t>
            </a:r>
          </a:p>
        </p:txBody>
      </p:sp>
    </p:spTree>
    <p:extLst>
      <p:ext uri="{BB962C8B-B14F-4D97-AF65-F5344CB8AC3E}">
        <p14:creationId xmlns:p14="http://schemas.microsoft.com/office/powerpoint/2010/main" xmlns="" val="20976784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The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Power</a:t>
            </a:r>
            <a:r>
              <a:rPr lang="es-ES" sz="2180" spc="-1" dirty="0">
                <a:solidFill>
                  <a:srgbClr val="0099CC"/>
                </a:solidFill>
                <a:uFill>
                  <a:solidFill>
                    <a:srgbClr val="FFFFFF"/>
                  </a:solidFill>
                </a:uFill>
                <a:latin typeface="Century Gothic"/>
                <a:ea typeface="MS PGothic"/>
              </a:rPr>
              <a:t> of </a:t>
            </a:r>
            <a:r>
              <a:rPr lang="es-ES" sz="2180" spc="-1" dirty="0" err="1">
                <a:solidFill>
                  <a:srgbClr val="0099CC"/>
                </a:solidFill>
                <a:uFill>
                  <a:solidFill>
                    <a:srgbClr val="FFFFFF"/>
                  </a:solidFill>
                </a:uFill>
                <a:latin typeface="Century Gothic"/>
                <a:ea typeface="MS PGothic"/>
              </a:rPr>
              <a:t>Unified</a:t>
            </a:r>
            <a:r>
              <a:rPr lang="es-ES" sz="2180" spc="-1" dirty="0">
                <a:solidFill>
                  <a:srgbClr val="0099CC"/>
                </a:solidFill>
                <a:uFill>
                  <a:solidFill>
                    <a:srgbClr val="FFFFFF"/>
                  </a:solidFill>
                </a:uFill>
                <a:latin typeface="Century Gothic"/>
                <a:ea typeface="MS PGothic"/>
              </a:rPr>
              <a:t> BDA </a:t>
            </a:r>
            <a:r>
              <a:rPr lang="es-ES" sz="2180" spc="-1" dirty="0" err="1">
                <a:solidFill>
                  <a:srgbClr val="0099CC"/>
                </a:solidFill>
                <a:uFill>
                  <a:solidFill>
                    <a:srgbClr val="FFFFFF"/>
                  </a:solidFill>
                </a:uFill>
                <a:latin typeface="Century Gothic"/>
                <a:ea typeface="MS PGothic"/>
              </a:rPr>
              <a:t>Engine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Code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Size</a:t>
            </a:r>
            <a:endParaRPr lang="en-US" sz="2180" spc="-1" dirty="0">
              <a:solidFill>
                <a:srgbClr val="0099CC"/>
              </a:solidFill>
              <a:uFill>
                <a:solidFill>
                  <a:srgbClr val="FFFFFF"/>
                </a:solidFill>
              </a:uFill>
              <a:latin typeface="Century Gothic"/>
              <a:ea typeface="MS PGothic"/>
            </a:endParaRPr>
          </a:p>
        </p:txBody>
      </p:sp>
      <p:pic>
        <p:nvPicPr>
          <p:cNvPr id="2" name="Picture 1"/>
          <p:cNvPicPr>
            <a:picLocks noChangeAspect="1"/>
          </p:cNvPicPr>
          <p:nvPr/>
        </p:nvPicPr>
        <p:blipFill>
          <a:blip r:embed="rId3" cstate="print"/>
          <a:stretch>
            <a:fillRect/>
          </a:stretch>
        </p:blipFill>
        <p:spPr>
          <a:xfrm>
            <a:off x="209880" y="1015526"/>
            <a:ext cx="10276783" cy="5246915"/>
          </a:xfrm>
          <a:prstGeom prst="rect">
            <a:avLst/>
          </a:prstGeom>
        </p:spPr>
      </p:pic>
    </p:spTree>
    <p:extLst>
      <p:ext uri="{BB962C8B-B14F-4D97-AF65-F5344CB8AC3E}">
        <p14:creationId xmlns:p14="http://schemas.microsoft.com/office/powerpoint/2010/main" xmlns="" val="3572139713"/>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t="-11030" b="11030"/>
          <a:stretch/>
        </p:blipFill>
        <p:spPr>
          <a:xfrm>
            <a:off x="110463" y="-612000"/>
            <a:ext cx="11875591" cy="6680020"/>
          </a:xfrm>
          <a:prstGeom prst="rect">
            <a:avLst/>
          </a:prstGeom>
          <a:effectLst>
            <a:outerShdw blurRad="50800" dist="50800" dir="5400000" algn="ctr" rotWithShape="0">
              <a:srgbClr val="000000">
                <a:alpha val="0"/>
              </a:srgbClr>
            </a:outerShdw>
          </a:effectLst>
        </p:spPr>
      </p:pic>
      <p:sp>
        <p:nvSpPr>
          <p:cNvPr id="2" name="TextBox 1"/>
          <p:cNvSpPr txBox="1"/>
          <p:nvPr/>
        </p:nvSpPr>
        <p:spPr>
          <a:xfrm>
            <a:off x="2784764" y="6442364"/>
            <a:ext cx="7689272" cy="369332"/>
          </a:xfrm>
          <a:prstGeom prst="rect">
            <a:avLst/>
          </a:prstGeom>
          <a:noFill/>
        </p:spPr>
        <p:txBody>
          <a:bodyPr wrap="square" rtlCol="0">
            <a:spAutoFit/>
          </a:bodyPr>
          <a:lstStyle/>
          <a:p>
            <a:r>
              <a:rPr lang="es-ES" dirty="0" err="1"/>
              <a:t>Ref</a:t>
            </a:r>
            <a:r>
              <a:rPr lang="es-ES" dirty="0"/>
              <a:t>: </a:t>
            </a:r>
            <a:r>
              <a:rPr lang="es-ES" dirty="0" err="1">
                <a:hlinkClick r:id="rId4"/>
              </a:rPr>
              <a:t>MapReduce</a:t>
            </a:r>
            <a:r>
              <a:rPr lang="es-ES" dirty="0">
                <a:hlinkClick r:id="rId4"/>
              </a:rPr>
              <a:t> </a:t>
            </a:r>
            <a:r>
              <a:rPr lang="es-ES" dirty="0" err="1">
                <a:hlinkClick r:id="rId4"/>
              </a:rPr>
              <a:t>WordCount</a:t>
            </a:r>
            <a:r>
              <a:rPr lang="es-ES" dirty="0">
                <a:hlinkClick r:id="rId4"/>
              </a:rPr>
              <a:t> Tutorial</a:t>
            </a:r>
            <a:endParaRPr lang="en-US" dirty="0"/>
          </a:p>
        </p:txBody>
      </p:sp>
    </p:spTree>
    <p:extLst>
      <p:ext uri="{BB962C8B-B14F-4D97-AF65-F5344CB8AC3E}">
        <p14:creationId xmlns:p14="http://schemas.microsoft.com/office/powerpoint/2010/main" xmlns="" val="4244900865"/>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The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Power</a:t>
            </a:r>
            <a:r>
              <a:rPr lang="es-ES" sz="2180" spc="-1" dirty="0">
                <a:solidFill>
                  <a:srgbClr val="0099CC"/>
                </a:solidFill>
                <a:uFill>
                  <a:solidFill>
                    <a:srgbClr val="FFFFFF"/>
                  </a:solidFill>
                </a:uFill>
                <a:latin typeface="Century Gothic"/>
                <a:ea typeface="MS PGothic"/>
              </a:rPr>
              <a:t> of </a:t>
            </a:r>
            <a:r>
              <a:rPr lang="es-ES" sz="2180" spc="-1" dirty="0" err="1">
                <a:solidFill>
                  <a:srgbClr val="0099CC"/>
                </a:solidFill>
                <a:uFill>
                  <a:solidFill>
                    <a:srgbClr val="FFFFFF"/>
                  </a:solidFill>
                </a:uFill>
                <a:latin typeface="Century Gothic"/>
                <a:ea typeface="MS PGothic"/>
              </a:rPr>
              <a:t>Unified</a:t>
            </a:r>
            <a:r>
              <a:rPr lang="es-ES" sz="2180" spc="-1" dirty="0">
                <a:solidFill>
                  <a:srgbClr val="0099CC"/>
                </a:solidFill>
                <a:uFill>
                  <a:solidFill>
                    <a:srgbClr val="FFFFFF"/>
                  </a:solidFill>
                </a:uFill>
                <a:latin typeface="Century Gothic"/>
                <a:ea typeface="MS PGothic"/>
              </a:rPr>
              <a:t> BDA </a:t>
            </a:r>
            <a:r>
              <a:rPr lang="es-ES" sz="2180" spc="-1" dirty="0" err="1">
                <a:solidFill>
                  <a:srgbClr val="0099CC"/>
                </a:solidFill>
                <a:uFill>
                  <a:solidFill>
                    <a:srgbClr val="FFFFFF"/>
                  </a:solidFill>
                </a:uFill>
                <a:latin typeface="Century Gothic"/>
                <a:ea typeface="MS PGothic"/>
              </a:rPr>
              <a:t>Engine</a:t>
            </a:r>
            <a:r>
              <a:rPr lang="es-ES" sz="2180" spc="-1" dirty="0">
                <a:solidFill>
                  <a:srgbClr val="0099CC"/>
                </a:solidFill>
                <a:uFill>
                  <a:solidFill>
                    <a:srgbClr val="FFFFFF"/>
                  </a:solidFill>
                </a:uFill>
                <a:latin typeface="Century Gothic"/>
                <a:ea typeface="MS PGothic"/>
              </a:rPr>
              <a:t>: Performance</a:t>
            </a:r>
            <a:endParaRPr lang="en-US" sz="2180" spc="-1" dirty="0">
              <a:solidFill>
                <a:srgbClr val="0099CC"/>
              </a:solidFill>
              <a:uFill>
                <a:solidFill>
                  <a:srgbClr val="FFFFFF"/>
                </a:solidFill>
              </a:uFill>
              <a:latin typeface="Century Gothic"/>
              <a:ea typeface="MS PGothic"/>
            </a:endParaRPr>
          </a:p>
        </p:txBody>
      </p:sp>
      <p:pic>
        <p:nvPicPr>
          <p:cNvPr id="3" name="Picture 2"/>
          <p:cNvPicPr>
            <a:picLocks noChangeAspect="1"/>
          </p:cNvPicPr>
          <p:nvPr/>
        </p:nvPicPr>
        <p:blipFill>
          <a:blip r:embed="rId3" cstate="print"/>
          <a:stretch>
            <a:fillRect/>
          </a:stretch>
        </p:blipFill>
        <p:spPr>
          <a:xfrm>
            <a:off x="826169" y="870243"/>
            <a:ext cx="10134754" cy="5565433"/>
          </a:xfrm>
          <a:prstGeom prst="rect">
            <a:avLst/>
          </a:prstGeom>
        </p:spPr>
      </p:pic>
    </p:spTree>
    <p:extLst>
      <p:ext uri="{BB962C8B-B14F-4D97-AF65-F5344CB8AC3E}">
        <p14:creationId xmlns:p14="http://schemas.microsoft.com/office/powerpoint/2010/main" xmlns="" val="3245815576"/>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Session</a:t>
            </a:r>
            <a:r>
              <a:rPr lang="es-ES" sz="2180" spc="-1" dirty="0">
                <a:solidFill>
                  <a:srgbClr val="0099CC"/>
                </a:solidFill>
                <a:uFill>
                  <a:solidFill>
                    <a:srgbClr val="FFFFFF"/>
                  </a:solidFill>
                </a:uFill>
                <a:latin typeface="Century Gothic"/>
                <a:ea typeface="MS PGothic"/>
              </a:rPr>
              <a:t> 1</a:t>
            </a:r>
            <a:endParaRPr lang="en-US" sz="1800" b="0" strike="noStrike" spc="-1" dirty="0">
              <a:solidFill>
                <a:srgbClr val="000000"/>
              </a:solidFill>
              <a:uFill>
                <a:solidFill>
                  <a:srgbClr val="FFFFFF"/>
                </a:solidFill>
              </a:uFill>
              <a:latin typeface="Arial"/>
            </a:endParaRPr>
          </a:p>
        </p:txBody>
      </p:sp>
      <p:sp>
        <p:nvSpPr>
          <p:cNvPr id="5" name="TextBox 4"/>
          <p:cNvSpPr txBox="1"/>
          <p:nvPr/>
        </p:nvSpPr>
        <p:spPr>
          <a:xfrm>
            <a:off x="903248" y="1572323"/>
            <a:ext cx="10549054" cy="4616648"/>
          </a:xfrm>
          <a:prstGeom prst="rect">
            <a:avLst/>
          </a:prstGeom>
          <a:noFill/>
        </p:spPr>
        <p:txBody>
          <a:bodyPr wrap="square" rtlCol="0">
            <a:spAutoFit/>
          </a:bodyPr>
          <a:lstStyle>
            <a:defPPr>
              <a:defRPr lang="en-US"/>
            </a:defPPr>
            <a:lvl1pPr marL="571500" indent="-571500">
              <a:lnSpc>
                <a:spcPct val="150000"/>
              </a:lnSpc>
              <a:buFont typeface="+mj-lt"/>
              <a:buAutoNum type="romanUcPeriod"/>
              <a:defRPr sz="2800">
                <a:solidFill>
                  <a:schemeClr val="bg1">
                    <a:lumMod val="75000"/>
                  </a:schemeClr>
                </a:solidFill>
              </a:defRPr>
            </a:lvl1pPr>
          </a:lstStyle>
          <a:p>
            <a:r>
              <a:rPr lang="en-US" dirty="0"/>
              <a:t>Course Methodology &amp; Logistics Overview</a:t>
            </a:r>
          </a:p>
          <a:p>
            <a:r>
              <a:rPr lang="en-US" dirty="0"/>
              <a:t>Spark: Background &amp; Position in Big Data Analytics</a:t>
            </a:r>
          </a:p>
          <a:p>
            <a:r>
              <a:rPr lang="en-US" dirty="0"/>
              <a:t>Core Concepts &amp; Challenges of Distributed Computing</a:t>
            </a:r>
          </a:p>
          <a:p>
            <a:r>
              <a:rPr lang="en-US" dirty="0">
                <a:solidFill>
                  <a:srgbClr val="00B050"/>
                </a:solidFill>
              </a:rPr>
              <a:t>Overview of Spark Components</a:t>
            </a:r>
          </a:p>
          <a:p>
            <a:r>
              <a:rPr lang="en-US" dirty="0">
                <a:solidFill>
                  <a:schemeClr val="tx1"/>
                </a:solidFill>
              </a:rPr>
              <a:t>Conceptual</a:t>
            </a:r>
            <a:r>
              <a:rPr lang="en-US" dirty="0"/>
              <a:t> </a:t>
            </a:r>
            <a:r>
              <a:rPr lang="en-US" dirty="0">
                <a:solidFill>
                  <a:schemeClr val="tx1"/>
                </a:solidFill>
              </a:rPr>
              <a:t>Introduction to Spark Application </a:t>
            </a:r>
          </a:p>
          <a:p>
            <a:r>
              <a:rPr lang="es-ES" dirty="0" err="1">
                <a:solidFill>
                  <a:schemeClr val="tx1"/>
                </a:solidFill>
              </a:rPr>
              <a:t>Appendix</a:t>
            </a:r>
            <a:endParaRPr lang="en-US" dirty="0">
              <a:solidFill>
                <a:schemeClr val="tx1"/>
              </a:solidFill>
            </a:endParaRPr>
          </a:p>
          <a:p>
            <a:endParaRPr lang="en-US" dirty="0"/>
          </a:p>
        </p:txBody>
      </p:sp>
    </p:spTree>
    <p:extLst>
      <p:ext uri="{BB962C8B-B14F-4D97-AF65-F5344CB8AC3E}">
        <p14:creationId xmlns:p14="http://schemas.microsoft.com/office/powerpoint/2010/main" xmlns="" val="856181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5954167" y="144885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5954167" y="392637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Apache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Components</a:t>
            </a:r>
            <a:endParaRPr lang="en-US" spc="-1" dirty="0">
              <a:solidFill>
                <a:srgbClr val="000000"/>
              </a:solidFill>
              <a:uFill>
                <a:solidFill>
                  <a:srgbClr val="FFFFFF"/>
                </a:solidFill>
              </a:uFill>
            </a:endParaRPr>
          </a:p>
        </p:txBody>
      </p:sp>
      <p:sp>
        <p:nvSpPr>
          <p:cNvPr id="4" name="Rectangle 3"/>
          <p:cNvSpPr/>
          <p:nvPr/>
        </p:nvSpPr>
        <p:spPr>
          <a:xfrm>
            <a:off x="841045" y="1448850"/>
            <a:ext cx="7322633" cy="646331"/>
          </a:xfrm>
          <a:prstGeom prst="rect">
            <a:avLst/>
          </a:prstGeom>
        </p:spPr>
        <p:txBody>
          <a:bodyPr wrap="square">
            <a:spAutoFit/>
          </a:bodyPr>
          <a:lstStyle/>
          <a:p>
            <a:endParaRPr lang="en-US" dirty="0">
              <a:hlinkClick r:id="rId3"/>
            </a:endParaRPr>
          </a:p>
          <a:p>
            <a:endParaRPr lang="en-US" dirty="0"/>
          </a:p>
        </p:txBody>
      </p:sp>
      <p:sp>
        <p:nvSpPr>
          <p:cNvPr id="2" name="TextBox 1"/>
          <p:cNvSpPr txBox="1"/>
          <p:nvPr/>
        </p:nvSpPr>
        <p:spPr>
          <a:xfrm>
            <a:off x="6585994" y="3609650"/>
            <a:ext cx="2095386" cy="307777"/>
          </a:xfrm>
          <a:prstGeom prst="rect">
            <a:avLst/>
          </a:prstGeom>
          <a:noFill/>
        </p:spPr>
        <p:txBody>
          <a:bodyPr wrap="square" rtlCol="0">
            <a:spAutoFit/>
          </a:bodyPr>
          <a:lstStyle/>
          <a:p>
            <a:r>
              <a:rPr lang="es-ES" sz="1400" b="1" dirty="0">
                <a:solidFill>
                  <a:srgbClr val="C00000"/>
                </a:solidFill>
              </a:rPr>
              <a:t>SESSIONS 2 &amp; 4</a:t>
            </a:r>
            <a:endParaRPr lang="en-US" sz="1400" b="1" dirty="0">
              <a:solidFill>
                <a:srgbClr val="C00000"/>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00075" y="1133475"/>
            <a:ext cx="10991850" cy="4591050"/>
          </a:xfrm>
          <a:prstGeom prst="rect">
            <a:avLst/>
          </a:prstGeom>
        </p:spPr>
      </p:pic>
    </p:spTree>
    <p:extLst>
      <p:ext uri="{BB962C8B-B14F-4D97-AF65-F5344CB8AC3E}">
        <p14:creationId xmlns:p14="http://schemas.microsoft.com/office/powerpoint/2010/main" xmlns="" val="31230786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Core</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2" name="TextBox 1"/>
          <p:cNvSpPr txBox="1"/>
          <p:nvPr/>
        </p:nvSpPr>
        <p:spPr>
          <a:xfrm>
            <a:off x="563644" y="1044704"/>
            <a:ext cx="11365119" cy="5216813"/>
          </a:xfrm>
          <a:prstGeom prst="rect">
            <a:avLst/>
          </a:prstGeom>
          <a:noFill/>
        </p:spPr>
        <p:txBody>
          <a:bodyPr wrap="square" rtlCol="0">
            <a:spAutoFit/>
          </a:bodyPr>
          <a:lstStyle/>
          <a:p>
            <a:pPr>
              <a:lnSpc>
                <a:spcPct val="150000"/>
              </a:lnSpc>
            </a:pPr>
            <a:r>
              <a:rPr lang="en-US" dirty="0">
                <a:hlinkClick r:id="rId4"/>
              </a:rPr>
              <a:t>Spark Core</a:t>
            </a:r>
            <a:r>
              <a:rPr lang="en-US" dirty="0"/>
              <a:t> contains the basic &amp; core functionalities of Spark Applications like:</a:t>
            </a:r>
          </a:p>
          <a:p>
            <a:pPr marL="890588" indent="-285750">
              <a:lnSpc>
                <a:spcPct val="150000"/>
              </a:lnSpc>
              <a:buFont typeface="Wingdings" panose="05000000000000000000" pitchFamily="2" charset="2"/>
              <a:buChar char="ü"/>
            </a:pPr>
            <a:r>
              <a:rPr lang="en-US" dirty="0"/>
              <a:t>	Task Scheduling</a:t>
            </a:r>
          </a:p>
          <a:p>
            <a:pPr marL="890588" indent="-285750">
              <a:lnSpc>
                <a:spcPct val="150000"/>
              </a:lnSpc>
              <a:buFont typeface="Wingdings" panose="05000000000000000000" pitchFamily="2" charset="2"/>
              <a:buChar char="ü"/>
            </a:pPr>
            <a:r>
              <a:rPr lang="en-US" dirty="0"/>
              <a:t>	Memory Management</a:t>
            </a:r>
          </a:p>
          <a:p>
            <a:pPr marL="890588" indent="-285750">
              <a:lnSpc>
                <a:spcPct val="150000"/>
              </a:lnSpc>
              <a:buFont typeface="Wingdings" panose="05000000000000000000" pitchFamily="2" charset="2"/>
              <a:buChar char="ü"/>
            </a:pPr>
            <a:r>
              <a:rPr lang="en-US" dirty="0"/>
              <a:t>	Fault Recovery</a:t>
            </a:r>
          </a:p>
          <a:p>
            <a:pPr marL="890588" indent="-285750">
              <a:lnSpc>
                <a:spcPct val="150000"/>
              </a:lnSpc>
              <a:buFont typeface="Wingdings" panose="05000000000000000000" pitchFamily="2" charset="2"/>
              <a:buChar char="ü"/>
            </a:pPr>
            <a:r>
              <a:rPr lang="en-US" dirty="0"/>
              <a:t>	Interaction with Storage Systems</a:t>
            </a:r>
          </a:p>
          <a:p>
            <a:pPr marL="890588" indent="-285750">
              <a:lnSpc>
                <a:spcPct val="150000"/>
              </a:lnSpc>
              <a:buFont typeface="Wingdings" panose="05000000000000000000" pitchFamily="2" charset="2"/>
              <a:buChar char="ü"/>
            </a:pPr>
            <a:r>
              <a:rPr lang="es-ES" dirty="0"/>
              <a:t>and </a:t>
            </a:r>
            <a:r>
              <a:rPr lang="es-ES" dirty="0" err="1"/>
              <a:t>other</a:t>
            </a:r>
            <a:r>
              <a:rPr lang="es-ES" dirty="0"/>
              <a:t> </a:t>
            </a:r>
            <a:r>
              <a:rPr lang="es-ES" dirty="0" err="1"/>
              <a:t>low</a:t>
            </a:r>
            <a:r>
              <a:rPr lang="es-ES" dirty="0"/>
              <a:t> </a:t>
            </a:r>
            <a:r>
              <a:rPr lang="es-ES" dirty="0" err="1"/>
              <a:t>level</a:t>
            </a:r>
            <a:r>
              <a:rPr lang="es-ES" dirty="0"/>
              <a:t> </a:t>
            </a:r>
            <a:r>
              <a:rPr lang="es-ES" dirty="0" err="1"/>
              <a:t>capabilities</a:t>
            </a:r>
            <a:r>
              <a:rPr lang="es-ES" dirty="0"/>
              <a:t> </a:t>
            </a:r>
            <a:r>
              <a:rPr lang="es-ES" dirty="0" err="1"/>
              <a:t>which</a:t>
            </a:r>
            <a:r>
              <a:rPr lang="es-ES" dirty="0"/>
              <a:t> support </a:t>
            </a:r>
            <a:r>
              <a:rPr lang="es-ES" dirty="0" err="1"/>
              <a:t>higher</a:t>
            </a:r>
            <a:r>
              <a:rPr lang="es-ES" dirty="0"/>
              <a:t> </a:t>
            </a:r>
            <a:r>
              <a:rPr lang="es-ES" dirty="0" err="1"/>
              <a:t>level</a:t>
            </a:r>
            <a:r>
              <a:rPr lang="es-ES" dirty="0"/>
              <a:t> </a:t>
            </a:r>
            <a:r>
              <a:rPr lang="es-ES" dirty="0" err="1"/>
              <a:t>Spark</a:t>
            </a:r>
            <a:r>
              <a:rPr lang="es-ES" dirty="0"/>
              <a:t> </a:t>
            </a:r>
            <a:r>
              <a:rPr lang="es-ES" dirty="0" err="1"/>
              <a:t>components</a:t>
            </a:r>
            <a:r>
              <a:rPr lang="es-ES" dirty="0"/>
              <a:t> </a:t>
            </a:r>
            <a:r>
              <a:rPr lang="es-ES" dirty="0" err="1"/>
              <a:t>like</a:t>
            </a:r>
            <a:r>
              <a:rPr lang="es-ES" dirty="0"/>
              <a:t> SQL, </a:t>
            </a:r>
            <a:r>
              <a:rPr lang="es-ES" dirty="0" err="1"/>
              <a:t>Streaming</a:t>
            </a:r>
            <a:r>
              <a:rPr lang="es-ES" dirty="0"/>
              <a:t>, Machine </a:t>
            </a:r>
            <a:r>
              <a:rPr lang="es-ES" dirty="0" err="1"/>
              <a:t>Learning</a:t>
            </a:r>
            <a:r>
              <a:rPr lang="es-ES" dirty="0"/>
              <a:t> and </a:t>
            </a:r>
            <a:r>
              <a:rPr lang="es-ES" dirty="0" err="1"/>
              <a:t>Graph</a:t>
            </a:r>
            <a:r>
              <a:rPr lang="es-ES" dirty="0"/>
              <a:t> </a:t>
            </a:r>
            <a:r>
              <a:rPr lang="es-ES" dirty="0" err="1"/>
              <a:t>processing</a:t>
            </a:r>
            <a:r>
              <a:rPr lang="es-ES" dirty="0"/>
              <a:t>.</a:t>
            </a:r>
            <a:endParaRPr lang="en-US" dirty="0"/>
          </a:p>
          <a:p>
            <a:endParaRPr lang="en-US" dirty="0"/>
          </a:p>
          <a:p>
            <a:r>
              <a:rPr lang="en-US" dirty="0"/>
              <a:t>Spark Core is the main component to process </a:t>
            </a:r>
            <a:r>
              <a:rPr lang="en-US" u="sng" dirty="0"/>
              <a:t>unstructured</a:t>
            </a:r>
            <a:r>
              <a:rPr lang="en-US" dirty="0"/>
              <a:t> data (with exceptions such as in case of Image Data). </a:t>
            </a:r>
          </a:p>
          <a:p>
            <a:endParaRPr lang="en-US" dirty="0"/>
          </a:p>
          <a:p>
            <a:r>
              <a:rPr lang="en-US" dirty="0"/>
              <a:t>Spark Core API resides Resilient Distributed Datasets (RDDs).</a:t>
            </a:r>
          </a:p>
          <a:p>
            <a:endParaRPr lang="en-US" dirty="0"/>
          </a:p>
          <a:p>
            <a:r>
              <a:rPr lang="en-US" dirty="0"/>
              <a:t>Spark Core API provides different methods for building and manipulating RDDs.</a:t>
            </a:r>
            <a:endParaRPr lang="es-ES" dirty="0"/>
          </a:p>
          <a:p>
            <a:endParaRPr lang="en-US" dirty="0"/>
          </a:p>
        </p:txBody>
      </p:sp>
    </p:spTree>
    <p:extLst>
      <p:ext uri="{BB962C8B-B14F-4D97-AF65-F5344CB8AC3E}">
        <p14:creationId xmlns:p14="http://schemas.microsoft.com/office/powerpoint/2010/main" xmlns="" val="33517576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SQL (1/2)</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2" name="TextBox 1"/>
          <p:cNvSpPr txBox="1"/>
          <p:nvPr/>
        </p:nvSpPr>
        <p:spPr>
          <a:xfrm>
            <a:off x="914400" y="878450"/>
            <a:ext cx="10194200" cy="61863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Spark SQL is the main component to process </a:t>
            </a:r>
            <a:r>
              <a:rPr lang="en-US" u="sng" dirty="0"/>
              <a:t>structured</a:t>
            </a:r>
            <a:r>
              <a:rPr lang="en-US" dirty="0"/>
              <a:t> &amp; </a:t>
            </a:r>
            <a:r>
              <a:rPr lang="en-US" u="sng" dirty="0"/>
              <a:t>semi-structured</a:t>
            </a:r>
            <a:r>
              <a:rPr lang="en-US" dirty="0"/>
              <a:t> data. </a:t>
            </a:r>
          </a:p>
          <a:p>
            <a:pPr>
              <a:lnSpc>
                <a:spcPct val="150000"/>
              </a:lnSpc>
            </a:pPr>
            <a:endParaRPr lang="en-US" dirty="0"/>
          </a:p>
          <a:p>
            <a:pPr marL="285750" indent="-285750">
              <a:lnSpc>
                <a:spcPct val="150000"/>
              </a:lnSpc>
              <a:buFont typeface="Wingdings" panose="05000000000000000000" pitchFamily="2" charset="2"/>
              <a:buChar char="v"/>
            </a:pPr>
            <a:r>
              <a:rPr lang="en-US" dirty="0"/>
              <a:t>It allows querying data via SQL as well as Hive Query Language (HQL).</a:t>
            </a:r>
            <a:r>
              <a:rPr lang="es-ES" dirty="0"/>
              <a:t> </a:t>
            </a:r>
            <a:r>
              <a:rPr lang="es-ES" dirty="0" err="1"/>
              <a:t>Spark</a:t>
            </a:r>
            <a:r>
              <a:rPr lang="es-ES" dirty="0"/>
              <a:t> SQL </a:t>
            </a:r>
            <a:r>
              <a:rPr lang="es-ES" dirty="0" err="1"/>
              <a:t>supports</a:t>
            </a:r>
            <a:r>
              <a:rPr lang="es-ES" dirty="0"/>
              <a:t> </a:t>
            </a:r>
            <a:r>
              <a:rPr lang="es-ES" dirty="0">
                <a:hlinkClick r:id="rId4"/>
              </a:rPr>
              <a:t>ANSI SQL 2003 Standard</a:t>
            </a:r>
            <a:r>
              <a:rPr lang="es-ES" dirty="0"/>
              <a:t>.</a:t>
            </a:r>
            <a:endParaRPr lang="en-US" dirty="0"/>
          </a:p>
          <a:p>
            <a:pPr>
              <a:lnSpc>
                <a:spcPct val="150000"/>
              </a:lnSpc>
            </a:pPr>
            <a:endParaRPr lang="en-US" dirty="0"/>
          </a:p>
          <a:p>
            <a:pPr marL="285750" indent="-285750">
              <a:lnSpc>
                <a:spcPct val="150000"/>
              </a:lnSpc>
              <a:buFont typeface="Wingdings" panose="05000000000000000000" pitchFamily="2" charset="2"/>
              <a:buChar char="v"/>
            </a:pPr>
            <a:r>
              <a:rPr lang="en-US" dirty="0"/>
              <a:t>Spark </a:t>
            </a:r>
            <a:r>
              <a:rPr lang="en-US" dirty="0" err="1"/>
              <a:t>Dataframes</a:t>
            </a:r>
            <a:r>
              <a:rPr lang="en-US" dirty="0"/>
              <a:t> are built-in in this component and they officially supported since version Spark 1.4. They are available for all programming languages.</a:t>
            </a:r>
          </a:p>
          <a:p>
            <a:pPr marL="285750" indent="-285750">
              <a:lnSpc>
                <a:spcPct val="150000"/>
              </a:lnSpc>
              <a:buFont typeface="Wingdings" panose="05000000000000000000" pitchFamily="2" charset="2"/>
              <a:buChar char="v"/>
            </a:pPr>
            <a:endParaRPr lang="en-US" dirty="0"/>
          </a:p>
          <a:p>
            <a:pPr marL="285750" indent="-285750">
              <a:lnSpc>
                <a:spcPct val="150000"/>
              </a:lnSpc>
              <a:buFont typeface="Wingdings" panose="05000000000000000000" pitchFamily="2" charset="2"/>
              <a:buChar char="v"/>
            </a:pPr>
            <a:r>
              <a:rPr lang="en-US" dirty="0"/>
              <a:t>Spark Datasets (Type-safe </a:t>
            </a:r>
            <a:r>
              <a:rPr lang="en-US" dirty="0" err="1"/>
              <a:t>dataframes</a:t>
            </a:r>
            <a:r>
              <a:rPr lang="en-US" dirty="0"/>
              <a:t>) are also built-in in this component  and they are officially supported in version Spark 2.0. They are available for only Scala &amp; Java as they are type-safe programming languages natively.</a:t>
            </a:r>
          </a:p>
          <a:p>
            <a:pPr marL="285750" indent="-285750">
              <a:lnSpc>
                <a:spcPct val="150000"/>
              </a:lnSpc>
              <a:buFont typeface="Wingdings" panose="05000000000000000000" pitchFamily="2" charset="2"/>
              <a:buChar char="v"/>
            </a:pPr>
            <a:endParaRPr lang="es-ES" dirty="0"/>
          </a:p>
          <a:p>
            <a:pPr marL="285750" indent="-285750">
              <a:lnSpc>
                <a:spcPct val="150000"/>
              </a:lnSpc>
              <a:buFont typeface="Wingdings" panose="05000000000000000000" pitchFamily="2" charset="2"/>
              <a:buChar char="v"/>
            </a:pPr>
            <a:r>
              <a:rPr lang="en-US" dirty="0"/>
              <a:t>It supports many data sources, including Hive tables, external databases, Parquet, Avro, CSV, XML and JSON file formats and many more</a:t>
            </a:r>
            <a:endParaRPr lang="es-E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xmlns="" val="2660149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SQL (2/2)</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2" name="TextBox 1"/>
          <p:cNvSpPr txBox="1"/>
          <p:nvPr/>
        </p:nvSpPr>
        <p:spPr>
          <a:xfrm>
            <a:off x="811055" y="901811"/>
            <a:ext cx="10816371" cy="466281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GB" b="1" dirty="0"/>
              <a:t>Spark SQL </a:t>
            </a:r>
            <a:r>
              <a:rPr lang="en-GB" dirty="0"/>
              <a:t>is built-on </a:t>
            </a:r>
            <a:r>
              <a:rPr lang="en-GB" b="1" dirty="0"/>
              <a:t>Spark Core </a:t>
            </a:r>
            <a:r>
              <a:rPr lang="en-GB" dirty="0"/>
              <a:t>but Spark SQL is the basis of the optimizations and main API for user friendly Spark Components like Structured Streaming, </a:t>
            </a:r>
            <a:r>
              <a:rPr lang="en-GB" i="1" dirty="0" err="1"/>
              <a:t>Dataframe</a:t>
            </a:r>
            <a:r>
              <a:rPr lang="en-GB" i="1" dirty="0"/>
              <a:t> based Spark </a:t>
            </a:r>
            <a:r>
              <a:rPr lang="en-GB" i="1" dirty="0" err="1"/>
              <a:t>MLlib</a:t>
            </a:r>
            <a:r>
              <a:rPr lang="en-GB" i="1" dirty="0"/>
              <a:t> </a:t>
            </a:r>
            <a:r>
              <a:rPr lang="en-GB" dirty="0"/>
              <a:t>or </a:t>
            </a:r>
            <a:r>
              <a:rPr lang="en-GB" dirty="0" err="1"/>
              <a:t>or</a:t>
            </a:r>
            <a:r>
              <a:rPr lang="en-GB" dirty="0"/>
              <a:t> third-party projects like </a:t>
            </a:r>
            <a:r>
              <a:rPr lang="en-GB" i="1" dirty="0" err="1"/>
              <a:t>Graphframes</a:t>
            </a:r>
            <a:r>
              <a:rPr lang="en-GB" dirty="0"/>
              <a:t>, </a:t>
            </a:r>
            <a:r>
              <a:rPr lang="en-GB" i="1" dirty="0" err="1"/>
              <a:t>Tensorframes</a:t>
            </a:r>
            <a:r>
              <a:rPr lang="en-GB" dirty="0"/>
              <a:t> etc.</a:t>
            </a:r>
          </a:p>
          <a:p>
            <a:pPr>
              <a:lnSpc>
                <a:spcPct val="150000"/>
              </a:lnSpc>
            </a:pPr>
            <a:endParaRPr lang="en-US" dirty="0"/>
          </a:p>
          <a:p>
            <a:pPr marL="285750" indent="-285750">
              <a:lnSpc>
                <a:spcPct val="150000"/>
              </a:lnSpc>
              <a:buFont typeface="Wingdings" panose="05000000000000000000" pitchFamily="2" charset="2"/>
              <a:buChar char="v"/>
            </a:pPr>
            <a:r>
              <a:rPr lang="en-US" dirty="0"/>
              <a:t>Beyond providing a SQL interface to Spark, Spark SQL allows developers to intermix SQL queries with the functions and standard of data science libraries supported by RDDs in Python, Java, and Scala, all within a single application. Thus it is possible to intermix Spark SQL with streaming data, complex analytics, functional &amp; sometimes even object oriented programming.</a:t>
            </a:r>
          </a:p>
          <a:p>
            <a:pPr>
              <a:lnSpc>
                <a:spcPct val="150000"/>
              </a:lnSpc>
            </a:pPr>
            <a:r>
              <a:rPr lang="en-US" dirty="0"/>
              <a:t> </a:t>
            </a:r>
          </a:p>
          <a:p>
            <a:pPr marL="285750" indent="-285750">
              <a:lnSpc>
                <a:spcPct val="150000"/>
              </a:lnSpc>
              <a:buFont typeface="Wingdings" panose="05000000000000000000" pitchFamily="2" charset="2"/>
              <a:buChar char="v"/>
            </a:pPr>
            <a:r>
              <a:rPr lang="en-US" dirty="0"/>
              <a:t>This tight integration with the rich computing environment provided by Spark makes Spark SQL unlike any other open source data warehouse tool. </a:t>
            </a:r>
          </a:p>
        </p:txBody>
      </p:sp>
    </p:spTree>
    <p:extLst>
      <p:ext uri="{BB962C8B-B14F-4D97-AF65-F5344CB8AC3E}">
        <p14:creationId xmlns:p14="http://schemas.microsoft.com/office/powerpoint/2010/main" xmlns="" val="37413514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Streaming</a:t>
            </a:r>
            <a:r>
              <a:rPr lang="es-ES" sz="2180" spc="-1">
                <a:solidFill>
                  <a:srgbClr val="0099CC"/>
                </a:solidFill>
                <a:uFill>
                  <a:solidFill>
                    <a:srgbClr val="FFFFFF"/>
                  </a:solidFill>
                </a:uFill>
                <a:latin typeface="Century Gothic"/>
                <a:ea typeface="MS PGothic"/>
              </a:rPr>
              <a:t> (Streaming</a:t>
            </a:r>
            <a:r>
              <a:rPr lang="es-ES" sz="2180" spc="-1" dirty="0">
                <a:solidFill>
                  <a:srgbClr val="0099CC"/>
                </a:solidFill>
                <a:uFill>
                  <a:solidFill>
                    <a:srgbClr val="FFFFFF"/>
                  </a:solidFill>
                </a:uFill>
                <a:latin typeface="Century Gothic"/>
                <a:ea typeface="MS PGothic"/>
              </a:rPr>
              <a:t> &amp; </a:t>
            </a:r>
            <a:r>
              <a:rPr lang="es-ES" sz="2180" spc="-1" dirty="0" err="1">
                <a:solidFill>
                  <a:srgbClr val="0099CC"/>
                </a:solidFill>
                <a:uFill>
                  <a:solidFill>
                    <a:srgbClr val="FFFFFF"/>
                  </a:solidFill>
                </a:uFill>
                <a:latin typeface="Century Gothic"/>
                <a:ea typeface="MS PGothic"/>
              </a:rPr>
              <a:t>Structured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Streaming</a:t>
            </a:r>
            <a:r>
              <a:rPr lang="es-ES" sz="2180" spc="-1" dirty="0">
                <a:solidFill>
                  <a:srgbClr val="0099CC"/>
                </a:solidFill>
                <a:uFill>
                  <a:solidFill>
                    <a:srgbClr val="FFFFFF"/>
                  </a:solidFill>
                </a:uFill>
                <a:latin typeface="Century Gothic"/>
                <a:ea typeface="MS PGothic"/>
              </a:rPr>
              <a:t>)</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2" name="Rectangle 1"/>
          <p:cNvSpPr/>
          <p:nvPr/>
        </p:nvSpPr>
        <p:spPr>
          <a:xfrm>
            <a:off x="582592" y="878450"/>
            <a:ext cx="10413068" cy="5078313"/>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t>Spark Streaming enables processing of live streams of data (for example log files from a production web server, video steaming, sensor data or tweets from Twitter).</a:t>
            </a:r>
            <a:endParaRPr lang="es-ES" dirty="0"/>
          </a:p>
          <a:p>
            <a:pPr marL="285750" indent="-285750">
              <a:lnSpc>
                <a:spcPct val="150000"/>
              </a:lnSpc>
              <a:buFont typeface="Wingdings" panose="05000000000000000000" pitchFamily="2" charset="2"/>
              <a:buChar char="Ø"/>
            </a:pPr>
            <a:r>
              <a:rPr lang="es-ES" dirty="0" err="1"/>
              <a:t>There</a:t>
            </a:r>
            <a:r>
              <a:rPr lang="es-ES" dirty="0"/>
              <a:t> are </a:t>
            </a:r>
            <a:r>
              <a:rPr lang="es-ES" dirty="0" err="1"/>
              <a:t>two</a:t>
            </a:r>
            <a:r>
              <a:rPr lang="es-ES" dirty="0"/>
              <a:t> </a:t>
            </a:r>
            <a:r>
              <a:rPr lang="es-ES" dirty="0" err="1"/>
              <a:t>streaming</a:t>
            </a:r>
            <a:r>
              <a:rPr lang="es-ES" dirty="0"/>
              <a:t> </a:t>
            </a:r>
            <a:r>
              <a:rPr lang="es-ES" dirty="0" err="1"/>
              <a:t>libraries</a:t>
            </a:r>
            <a:r>
              <a:rPr lang="es-ES" dirty="0"/>
              <a:t> in Apache </a:t>
            </a:r>
            <a:r>
              <a:rPr lang="es-ES" dirty="0" err="1"/>
              <a:t>Spark</a:t>
            </a:r>
            <a:r>
              <a:rPr lang="es-ES" dirty="0"/>
              <a:t>:</a:t>
            </a:r>
          </a:p>
          <a:p>
            <a:pPr marL="890588" indent="-285750">
              <a:lnSpc>
                <a:spcPct val="150000"/>
              </a:lnSpc>
              <a:buFont typeface="Wingdings" panose="05000000000000000000" pitchFamily="2" charset="2"/>
              <a:buChar char="ü"/>
            </a:pPr>
            <a:r>
              <a:rPr lang="es-ES" dirty="0"/>
              <a:t>	</a:t>
            </a:r>
            <a:r>
              <a:rPr lang="es-ES" i="1" dirty="0" err="1">
                <a:hlinkClick r:id="rId4"/>
              </a:rPr>
              <a:t>Spark</a:t>
            </a:r>
            <a:r>
              <a:rPr lang="es-ES" i="1" dirty="0">
                <a:hlinkClick r:id="rId4"/>
              </a:rPr>
              <a:t> </a:t>
            </a:r>
            <a:r>
              <a:rPr lang="es-ES" i="1" dirty="0" err="1">
                <a:hlinkClick r:id="rId4"/>
              </a:rPr>
              <a:t>Structured</a:t>
            </a:r>
            <a:r>
              <a:rPr lang="es-ES" i="1" dirty="0">
                <a:hlinkClick r:id="rId4"/>
              </a:rPr>
              <a:t> </a:t>
            </a:r>
            <a:r>
              <a:rPr lang="es-ES" i="1" dirty="0" err="1">
                <a:hlinkClick r:id="rId4"/>
              </a:rPr>
              <a:t>Streaming</a:t>
            </a:r>
            <a:r>
              <a:rPr lang="es-ES" i="1" dirty="0">
                <a:hlinkClick r:id="rId4"/>
              </a:rPr>
              <a:t> </a:t>
            </a:r>
            <a:r>
              <a:rPr lang="es-ES" dirty="0"/>
              <a:t>(</a:t>
            </a:r>
            <a:r>
              <a:rPr lang="es-ES" dirty="0" err="1"/>
              <a:t>Dataframe</a:t>
            </a:r>
            <a:r>
              <a:rPr lang="es-ES" dirty="0"/>
              <a:t> </a:t>
            </a:r>
            <a:r>
              <a:rPr lang="es-ES" dirty="0" err="1"/>
              <a:t>Based</a:t>
            </a:r>
            <a:r>
              <a:rPr lang="es-ES" dirty="0"/>
              <a:t> </a:t>
            </a:r>
            <a:r>
              <a:rPr lang="es-ES" dirty="0" err="1"/>
              <a:t>Streaming</a:t>
            </a:r>
            <a:r>
              <a:rPr lang="es-ES" dirty="0"/>
              <a:t> API </a:t>
            </a:r>
            <a:r>
              <a:rPr lang="es-ES" dirty="0" err="1"/>
              <a:t>with</a:t>
            </a:r>
            <a:r>
              <a:rPr lang="es-ES" dirty="0"/>
              <a:t> mini-</a:t>
            </a:r>
            <a:r>
              <a:rPr lang="es-ES" dirty="0" err="1"/>
              <a:t>batch</a:t>
            </a:r>
            <a:r>
              <a:rPr lang="es-ES" dirty="0"/>
              <a:t> </a:t>
            </a:r>
            <a:r>
              <a:rPr lang="es-ES" dirty="0" err="1"/>
              <a:t>or</a:t>
            </a:r>
            <a:r>
              <a:rPr lang="es-ES" dirty="0"/>
              <a:t> record-at-time </a:t>
            </a:r>
            <a:r>
              <a:rPr lang="es-ES" dirty="0" err="1"/>
              <a:t>options</a:t>
            </a:r>
            <a:r>
              <a:rPr lang="es-ES" dirty="0"/>
              <a:t> </a:t>
            </a:r>
            <a:r>
              <a:rPr lang="es-ES" dirty="0" err="1">
                <a:latin typeface="MinionPro-Regular"/>
              </a:rPr>
              <a:t>extending</a:t>
            </a:r>
            <a:r>
              <a:rPr lang="es-ES" dirty="0">
                <a:latin typeface="MinionPro-Regular"/>
              </a:rPr>
              <a:t> </a:t>
            </a:r>
            <a:r>
              <a:rPr lang="es-ES" dirty="0" err="1">
                <a:latin typeface="MinionPro-Regular"/>
              </a:rPr>
              <a:t>Spark</a:t>
            </a:r>
            <a:r>
              <a:rPr lang="es-ES" dirty="0">
                <a:latin typeface="MinionPro-Regular"/>
              </a:rPr>
              <a:t> SQL API</a:t>
            </a:r>
            <a:r>
              <a:rPr lang="es-ES" dirty="0"/>
              <a:t>)</a:t>
            </a:r>
          </a:p>
          <a:p>
            <a:pPr marL="890588" indent="-285750">
              <a:lnSpc>
                <a:spcPct val="150000"/>
              </a:lnSpc>
              <a:buFont typeface="Wingdings" panose="05000000000000000000" pitchFamily="2" charset="2"/>
              <a:buChar char="ü"/>
            </a:pPr>
            <a:r>
              <a:rPr lang="es-ES" i="1" dirty="0" err="1">
                <a:hlinkClick r:id="rId5"/>
              </a:rPr>
              <a:t>Spark</a:t>
            </a:r>
            <a:r>
              <a:rPr lang="es-ES" i="1" dirty="0">
                <a:hlinkClick r:id="rId5"/>
              </a:rPr>
              <a:t> </a:t>
            </a:r>
            <a:r>
              <a:rPr lang="es-ES" i="1" dirty="0" err="1">
                <a:hlinkClick r:id="rId5"/>
              </a:rPr>
              <a:t>Streaming</a:t>
            </a:r>
            <a:r>
              <a:rPr lang="es-ES" i="1" dirty="0">
                <a:hlinkClick r:id="rId5"/>
              </a:rPr>
              <a:t> </a:t>
            </a:r>
            <a:r>
              <a:rPr lang="es-ES" dirty="0"/>
              <a:t>(RDD </a:t>
            </a:r>
            <a:r>
              <a:rPr lang="es-ES" dirty="0" err="1"/>
              <a:t>Based</a:t>
            </a:r>
            <a:r>
              <a:rPr lang="es-ES" dirty="0"/>
              <a:t> mini-</a:t>
            </a:r>
            <a:r>
              <a:rPr lang="es-ES" dirty="0" err="1"/>
              <a:t>batch</a:t>
            </a:r>
            <a:r>
              <a:rPr lang="es-ES" dirty="0"/>
              <a:t> </a:t>
            </a:r>
            <a:r>
              <a:rPr lang="es-ES" dirty="0" err="1"/>
              <a:t>Streaming</a:t>
            </a:r>
            <a:r>
              <a:rPr lang="es-ES" dirty="0"/>
              <a:t> API </a:t>
            </a:r>
            <a:r>
              <a:rPr lang="es-ES" dirty="0" err="1">
                <a:latin typeface="MinionPro-Regular"/>
              </a:rPr>
              <a:t>extending</a:t>
            </a:r>
            <a:r>
              <a:rPr lang="es-ES" dirty="0">
                <a:latin typeface="MinionPro-Regular"/>
              </a:rPr>
              <a:t> </a:t>
            </a:r>
            <a:r>
              <a:rPr lang="es-ES" dirty="0" err="1">
                <a:latin typeface="MinionPro-Regular"/>
              </a:rPr>
              <a:t>Spark</a:t>
            </a:r>
            <a:r>
              <a:rPr lang="es-ES" dirty="0">
                <a:latin typeface="MinionPro-Regular"/>
              </a:rPr>
              <a:t> Core API</a:t>
            </a:r>
            <a:r>
              <a:rPr lang="es-ES" dirty="0"/>
              <a:t>	</a:t>
            </a:r>
            <a:endParaRPr lang="en-US" dirty="0">
              <a:latin typeface="MinionPro-Regular"/>
            </a:endParaRPr>
          </a:p>
          <a:p>
            <a:pPr marL="285750" indent="-285750">
              <a:lnSpc>
                <a:spcPct val="150000"/>
              </a:lnSpc>
              <a:buFont typeface="Wingdings" panose="05000000000000000000" pitchFamily="2" charset="2"/>
              <a:buChar char="v"/>
            </a:pPr>
            <a:r>
              <a:rPr lang="en-US" dirty="0">
                <a:latin typeface="MinionPro-Regular"/>
              </a:rPr>
              <a:t>Underneath its API, Spark Streaming was designed to provide the same degree of fault tolerance, throughput, and scalability as Spark Core. </a:t>
            </a:r>
          </a:p>
          <a:p>
            <a:pPr marL="285750" indent="-285750">
              <a:lnSpc>
                <a:spcPct val="150000"/>
              </a:lnSpc>
              <a:buFont typeface="Wingdings" panose="05000000000000000000" pitchFamily="2" charset="2"/>
              <a:buChar char="v"/>
            </a:pPr>
            <a:r>
              <a:rPr lang="en-US" dirty="0">
                <a:latin typeface="MinionPro-Regular"/>
              </a:rPr>
              <a:t>If Spark Structured Streaming is used, then the performance, storage and usability efficiencies inherited from Spark SQL will be added.</a:t>
            </a:r>
          </a:p>
          <a:p>
            <a:pPr marL="285750" indent="-285750">
              <a:lnSpc>
                <a:spcPct val="150000"/>
              </a:lnSpc>
              <a:buFont typeface="Wingdings" panose="05000000000000000000" pitchFamily="2" charset="2"/>
              <a:buChar char="v"/>
            </a:pPr>
            <a:r>
              <a:rPr lang="es-ES" dirty="0">
                <a:latin typeface="MinionPro-Regular"/>
              </a:rPr>
              <a:t>It can be </a:t>
            </a:r>
            <a:r>
              <a:rPr lang="es-ES" dirty="0" err="1">
                <a:latin typeface="MinionPro-Regular"/>
              </a:rPr>
              <a:t>integrated</a:t>
            </a:r>
            <a:r>
              <a:rPr lang="es-ES" dirty="0">
                <a:latin typeface="MinionPro-Regular"/>
              </a:rPr>
              <a:t> </a:t>
            </a:r>
            <a:r>
              <a:rPr lang="es-ES" dirty="0" err="1">
                <a:latin typeface="MinionPro-Regular"/>
              </a:rPr>
              <a:t>with</a:t>
            </a:r>
            <a:r>
              <a:rPr lang="es-ES" dirty="0">
                <a:latin typeface="MinionPro-Regular"/>
              </a:rPr>
              <a:t> </a:t>
            </a:r>
            <a:r>
              <a:rPr lang="es-ES" dirty="0" err="1">
                <a:latin typeface="MinionPro-Regular"/>
              </a:rPr>
              <a:t>other</a:t>
            </a:r>
            <a:r>
              <a:rPr lang="es-ES" dirty="0">
                <a:latin typeface="MinionPro-Regular"/>
              </a:rPr>
              <a:t> </a:t>
            </a:r>
            <a:r>
              <a:rPr lang="es-ES" dirty="0" err="1">
                <a:latin typeface="MinionPro-Regular"/>
              </a:rPr>
              <a:t>stream</a:t>
            </a:r>
            <a:r>
              <a:rPr lang="es-ES" dirty="0">
                <a:latin typeface="MinionPro-Regular"/>
              </a:rPr>
              <a:t> </a:t>
            </a:r>
            <a:r>
              <a:rPr lang="es-ES" dirty="0" err="1">
                <a:latin typeface="MinionPro-Regular"/>
              </a:rPr>
              <a:t>processing</a:t>
            </a:r>
            <a:r>
              <a:rPr lang="es-ES" dirty="0">
                <a:latin typeface="MinionPro-Regular"/>
              </a:rPr>
              <a:t> </a:t>
            </a:r>
            <a:r>
              <a:rPr lang="es-ES" dirty="0" err="1">
                <a:latin typeface="MinionPro-Regular"/>
              </a:rPr>
              <a:t>tools</a:t>
            </a:r>
            <a:r>
              <a:rPr lang="es-ES" dirty="0">
                <a:latin typeface="MinionPro-Regular"/>
              </a:rPr>
              <a:t> </a:t>
            </a:r>
            <a:r>
              <a:rPr lang="es-ES" dirty="0" err="1">
                <a:latin typeface="MinionPro-Regular"/>
              </a:rPr>
              <a:t>like</a:t>
            </a:r>
            <a:r>
              <a:rPr lang="es-ES" dirty="0">
                <a:latin typeface="MinionPro-Regular"/>
              </a:rPr>
              <a:t> Apache Kafka, Apache </a:t>
            </a:r>
            <a:r>
              <a:rPr lang="es-ES" dirty="0" err="1">
                <a:latin typeface="MinionPro-Regular"/>
              </a:rPr>
              <a:t>Flume</a:t>
            </a:r>
            <a:r>
              <a:rPr lang="es-ES" dirty="0">
                <a:latin typeface="MinionPro-Regular"/>
              </a:rPr>
              <a:t>, Apache NIFI, AWS </a:t>
            </a:r>
            <a:r>
              <a:rPr lang="es-ES" dirty="0" err="1">
                <a:latin typeface="MinionPro-Regular"/>
              </a:rPr>
              <a:t>Kinesis</a:t>
            </a:r>
            <a:r>
              <a:rPr lang="es-ES" dirty="0">
                <a:latin typeface="MinionPro-Regular"/>
              </a:rPr>
              <a:t>, Google Pub/Sub etc.</a:t>
            </a:r>
            <a:endParaRPr lang="en-US" dirty="0"/>
          </a:p>
        </p:txBody>
      </p:sp>
    </p:spTree>
    <p:extLst>
      <p:ext uri="{BB962C8B-B14F-4D97-AF65-F5344CB8AC3E}">
        <p14:creationId xmlns:p14="http://schemas.microsoft.com/office/powerpoint/2010/main" xmlns="" val="17305345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Machine </a:t>
            </a:r>
            <a:r>
              <a:rPr lang="es-ES" sz="2180" spc="-1" dirty="0" err="1">
                <a:solidFill>
                  <a:srgbClr val="0099CC"/>
                </a:solidFill>
                <a:uFill>
                  <a:solidFill>
                    <a:srgbClr val="FFFFFF"/>
                  </a:solidFill>
                </a:uFill>
                <a:latin typeface="Century Gothic"/>
                <a:ea typeface="MS PGothic"/>
              </a:rPr>
              <a:t>Learning</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MLlib</a:t>
            </a:r>
            <a:r>
              <a:rPr lang="es-ES" sz="2180" spc="-1" dirty="0">
                <a:solidFill>
                  <a:srgbClr val="0099CC"/>
                </a:solidFill>
                <a:uFill>
                  <a:solidFill>
                    <a:srgbClr val="FFFFFF"/>
                  </a:solidFill>
                </a:uFill>
                <a:latin typeface="Century Gothic"/>
                <a:ea typeface="MS PGothic"/>
              </a:rPr>
              <a:t>) </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2" name="Rectangle 1"/>
          <p:cNvSpPr/>
          <p:nvPr/>
        </p:nvSpPr>
        <p:spPr>
          <a:xfrm>
            <a:off x="627398" y="1034912"/>
            <a:ext cx="11042631" cy="549381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latin typeface="MinionPro-Regular"/>
              </a:rPr>
              <a:t>Spark comes with a component containing common machine learning and data analysis functionality, via model training via data &amp; task (model) parallelism.</a:t>
            </a:r>
          </a:p>
          <a:p>
            <a:pPr marL="285750" indent="-285750">
              <a:lnSpc>
                <a:spcPct val="150000"/>
              </a:lnSpc>
              <a:buFont typeface="Wingdings" panose="05000000000000000000" pitchFamily="2" charset="2"/>
              <a:buChar char="Ø"/>
            </a:pPr>
            <a:r>
              <a:rPr lang="es-ES" dirty="0" err="1"/>
              <a:t>There</a:t>
            </a:r>
            <a:r>
              <a:rPr lang="es-ES" dirty="0"/>
              <a:t> are </a:t>
            </a:r>
            <a:r>
              <a:rPr lang="es-ES" dirty="0" err="1"/>
              <a:t>two</a:t>
            </a:r>
            <a:r>
              <a:rPr lang="es-ES" dirty="0"/>
              <a:t> </a:t>
            </a:r>
            <a:r>
              <a:rPr lang="es-ES" u="sng" dirty="0" err="1"/>
              <a:t>built</a:t>
            </a:r>
            <a:r>
              <a:rPr lang="es-ES" u="sng" dirty="0"/>
              <a:t>-in</a:t>
            </a:r>
            <a:r>
              <a:rPr lang="es-ES" dirty="0"/>
              <a:t> </a:t>
            </a:r>
            <a:r>
              <a:rPr lang="es-ES" dirty="0" err="1"/>
              <a:t>libraries</a:t>
            </a:r>
            <a:r>
              <a:rPr lang="es-ES" dirty="0"/>
              <a:t> in Apache </a:t>
            </a:r>
            <a:r>
              <a:rPr lang="es-ES" dirty="0" err="1"/>
              <a:t>Spark</a:t>
            </a:r>
            <a:r>
              <a:rPr lang="es-ES" dirty="0"/>
              <a:t> </a:t>
            </a:r>
            <a:r>
              <a:rPr lang="es-ES" dirty="0" err="1"/>
              <a:t>MLlib</a:t>
            </a:r>
            <a:r>
              <a:rPr lang="es-ES" dirty="0"/>
              <a:t> </a:t>
            </a:r>
            <a:r>
              <a:rPr lang="en-US" dirty="0">
                <a:latin typeface="MinionPro-Regular"/>
              </a:rPr>
              <a:t>:</a:t>
            </a:r>
          </a:p>
          <a:p>
            <a:pPr marL="890588" indent="-285750">
              <a:lnSpc>
                <a:spcPct val="150000"/>
              </a:lnSpc>
              <a:buFont typeface="Wingdings" panose="05000000000000000000" pitchFamily="2" charset="2"/>
              <a:buChar char="ü"/>
            </a:pPr>
            <a:r>
              <a:rPr lang="es-ES" dirty="0">
                <a:latin typeface="MinionPro-Regular"/>
              </a:rPr>
              <a:t>	</a:t>
            </a:r>
            <a:r>
              <a:rPr lang="es-ES" i="1" dirty="0" err="1">
                <a:latin typeface="MinionPro-Regular"/>
                <a:hlinkClick r:id="rId4"/>
              </a:rPr>
              <a:t>Dataframe</a:t>
            </a:r>
            <a:r>
              <a:rPr lang="es-ES" i="1" dirty="0">
                <a:latin typeface="MinionPro-Regular"/>
                <a:hlinkClick r:id="rId4"/>
              </a:rPr>
              <a:t> </a:t>
            </a:r>
            <a:r>
              <a:rPr lang="es-ES" i="1" dirty="0" err="1">
                <a:latin typeface="MinionPro-Regular"/>
                <a:hlinkClick r:id="rId4"/>
              </a:rPr>
              <a:t>based</a:t>
            </a:r>
            <a:r>
              <a:rPr lang="es-ES" i="1" dirty="0">
                <a:latin typeface="MinionPro-Regular"/>
                <a:hlinkClick r:id="rId4"/>
              </a:rPr>
              <a:t> API </a:t>
            </a:r>
            <a:r>
              <a:rPr lang="es-ES" i="1" dirty="0">
                <a:latin typeface="MinionPro-Regular"/>
              </a:rPr>
              <a:t> </a:t>
            </a:r>
            <a:r>
              <a:rPr lang="es-ES" i="1" dirty="0" err="1">
                <a:latin typeface="MinionPro-Regular"/>
              </a:rPr>
              <a:t>is</a:t>
            </a:r>
            <a:r>
              <a:rPr lang="es-ES" i="1" dirty="0">
                <a:latin typeface="MinionPro-Regular"/>
              </a:rPr>
              <a:t> </a:t>
            </a:r>
            <a:r>
              <a:rPr lang="es-ES" dirty="0" err="1">
                <a:latin typeface="MinionPro-Regular"/>
              </a:rPr>
              <a:t>based</a:t>
            </a:r>
            <a:r>
              <a:rPr lang="es-ES" dirty="0">
                <a:latin typeface="MinionPro-Regular"/>
              </a:rPr>
              <a:t> </a:t>
            </a:r>
            <a:r>
              <a:rPr lang="es-ES" dirty="0" err="1">
                <a:latin typeface="MinionPro-Regular"/>
              </a:rPr>
              <a:t>on</a:t>
            </a:r>
            <a:r>
              <a:rPr lang="es-ES" dirty="0">
                <a:latin typeface="MinionPro-Regular"/>
              </a:rPr>
              <a:t> </a:t>
            </a:r>
            <a:r>
              <a:rPr lang="es-ES" dirty="0" err="1">
                <a:latin typeface="MinionPro-Regular"/>
              </a:rPr>
              <a:t>Spark</a:t>
            </a:r>
            <a:r>
              <a:rPr lang="es-ES" dirty="0">
                <a:latin typeface="MinionPro-Regular"/>
              </a:rPr>
              <a:t> SQL API</a:t>
            </a:r>
          </a:p>
          <a:p>
            <a:pPr marL="890588" indent="-285750">
              <a:lnSpc>
                <a:spcPct val="150000"/>
              </a:lnSpc>
              <a:buFont typeface="Wingdings" panose="05000000000000000000" pitchFamily="2" charset="2"/>
              <a:buChar char="ü"/>
            </a:pPr>
            <a:r>
              <a:rPr lang="es-ES" i="1" dirty="0">
                <a:latin typeface="MinionPro-Regular"/>
                <a:hlinkClick r:id="rId5"/>
              </a:rPr>
              <a:t>RDD </a:t>
            </a:r>
            <a:r>
              <a:rPr lang="es-ES" i="1" dirty="0" err="1">
                <a:latin typeface="MinionPro-Regular"/>
                <a:hlinkClick r:id="rId5"/>
              </a:rPr>
              <a:t>based</a:t>
            </a:r>
            <a:r>
              <a:rPr lang="es-ES" i="1" dirty="0">
                <a:latin typeface="MinionPro-Regular"/>
                <a:hlinkClick r:id="rId5"/>
              </a:rPr>
              <a:t> API</a:t>
            </a:r>
            <a:r>
              <a:rPr lang="es-ES" i="1" dirty="0">
                <a:latin typeface="MinionPro-Regular"/>
              </a:rPr>
              <a:t> </a:t>
            </a:r>
            <a:r>
              <a:rPr lang="es-ES" i="1" dirty="0" err="1">
                <a:latin typeface="MinionPro-Regular"/>
              </a:rPr>
              <a:t>is</a:t>
            </a:r>
            <a:r>
              <a:rPr lang="es-ES" i="1" dirty="0">
                <a:latin typeface="MinionPro-Regular"/>
              </a:rPr>
              <a:t> </a:t>
            </a:r>
            <a:r>
              <a:rPr lang="es-ES" dirty="0" err="1">
                <a:latin typeface="MinionPro-Regular"/>
              </a:rPr>
              <a:t>based</a:t>
            </a:r>
            <a:r>
              <a:rPr lang="es-ES" dirty="0">
                <a:latin typeface="MinionPro-Regular"/>
              </a:rPr>
              <a:t> </a:t>
            </a:r>
            <a:r>
              <a:rPr lang="es-ES" dirty="0" err="1">
                <a:latin typeface="MinionPro-Regular"/>
              </a:rPr>
              <a:t>on</a:t>
            </a:r>
            <a:r>
              <a:rPr lang="es-ES" dirty="0">
                <a:latin typeface="MinionPro-Regular"/>
              </a:rPr>
              <a:t> </a:t>
            </a:r>
            <a:r>
              <a:rPr lang="es-ES" dirty="0" err="1">
                <a:latin typeface="MinionPro-Regular"/>
              </a:rPr>
              <a:t>Spark</a:t>
            </a:r>
            <a:r>
              <a:rPr lang="es-ES" dirty="0">
                <a:latin typeface="MinionPro-Regular"/>
              </a:rPr>
              <a:t> Core API </a:t>
            </a:r>
            <a:endParaRPr lang="en-US" dirty="0">
              <a:latin typeface="MinionPro-Regular"/>
            </a:endParaRPr>
          </a:p>
          <a:p>
            <a:pPr indent="266700">
              <a:lnSpc>
                <a:spcPct val="150000"/>
              </a:lnSpc>
              <a:buFont typeface="Wingdings" panose="05000000000000000000" pitchFamily="2" charset="2"/>
              <a:buChar char="v"/>
            </a:pPr>
            <a:r>
              <a:rPr lang="en-US" dirty="0">
                <a:latin typeface="MinionPro-Regular"/>
              </a:rPr>
              <a:t>Spark </a:t>
            </a:r>
            <a:r>
              <a:rPr lang="en-US" dirty="0" err="1">
                <a:latin typeface="MinionPro-Regular"/>
              </a:rPr>
              <a:t>MLlib</a:t>
            </a:r>
            <a:r>
              <a:rPr lang="en-US" dirty="0">
                <a:latin typeface="MinionPro-Regular"/>
              </a:rPr>
              <a:t> API involves several machine learning algorithms and statistical methods which are designed to scale out across a cluster. </a:t>
            </a:r>
          </a:p>
          <a:p>
            <a:pPr indent="266700">
              <a:lnSpc>
                <a:spcPct val="150000"/>
              </a:lnSpc>
              <a:buFont typeface="Wingdings" panose="05000000000000000000" pitchFamily="2" charset="2"/>
              <a:buChar char="v"/>
            </a:pPr>
            <a:r>
              <a:rPr lang="en-US" dirty="0">
                <a:latin typeface="MinionPro-Regular"/>
              </a:rPr>
              <a:t>Spark </a:t>
            </a:r>
            <a:r>
              <a:rPr lang="en-US" dirty="0" err="1">
                <a:latin typeface="MinionPro-Regular"/>
              </a:rPr>
              <a:t>MLlib</a:t>
            </a:r>
            <a:r>
              <a:rPr lang="en-US" dirty="0">
                <a:latin typeface="MinionPro-Regular"/>
              </a:rPr>
              <a:t> include variety of options for feature extraction &amp; engineering,  classification, regression, clustering, dimensionality reduction and collaborative filtering, as well as supporting functionality such as model evaluation and data import. </a:t>
            </a:r>
          </a:p>
          <a:p>
            <a:pPr indent="266700">
              <a:lnSpc>
                <a:spcPct val="150000"/>
              </a:lnSpc>
              <a:buFont typeface="Wingdings" panose="05000000000000000000" pitchFamily="2" charset="2"/>
              <a:buChar char="v"/>
            </a:pPr>
            <a:r>
              <a:rPr lang="en-US" dirty="0">
                <a:latin typeface="MinionPro-Regular"/>
              </a:rPr>
              <a:t>It offers </a:t>
            </a:r>
            <a:r>
              <a:rPr lang="en-US" dirty="0">
                <a:latin typeface="MinionPro-Regular"/>
                <a:hlinkClick r:id="rId6"/>
              </a:rPr>
              <a:t>model parallelism</a:t>
            </a:r>
            <a:r>
              <a:rPr lang="en-US" dirty="0">
                <a:latin typeface="MinionPro-Regular"/>
              </a:rPr>
              <a:t> in model tuning as well as data parallelism for training and prediction.</a:t>
            </a:r>
          </a:p>
          <a:p>
            <a:pPr indent="266700">
              <a:lnSpc>
                <a:spcPct val="150000"/>
              </a:lnSpc>
              <a:buFont typeface="Wingdings" panose="05000000000000000000" pitchFamily="2" charset="2"/>
              <a:buChar char="v"/>
            </a:pPr>
            <a:r>
              <a:rPr lang="en-US" dirty="0">
                <a:latin typeface="MinionPro-Regular"/>
              </a:rPr>
              <a:t>Spark </a:t>
            </a:r>
            <a:r>
              <a:rPr lang="en-US" dirty="0" err="1">
                <a:latin typeface="MinionPro-Regular"/>
              </a:rPr>
              <a:t>MLlib</a:t>
            </a:r>
            <a:r>
              <a:rPr lang="en-US" dirty="0">
                <a:latin typeface="MinionPro-Regular"/>
              </a:rPr>
              <a:t> also provides some lower-level ML primitives for commonly used Optimization Algorithms.</a:t>
            </a:r>
          </a:p>
          <a:p>
            <a:pPr indent="266700">
              <a:lnSpc>
                <a:spcPct val="150000"/>
              </a:lnSpc>
              <a:buFont typeface="Wingdings" panose="05000000000000000000" pitchFamily="2" charset="2"/>
              <a:buChar char="v"/>
            </a:pPr>
            <a:r>
              <a:rPr lang="en-GB" dirty="0">
                <a:latin typeface="MinionPro-Regular"/>
              </a:rPr>
              <a:t>Spark </a:t>
            </a:r>
            <a:r>
              <a:rPr lang="en-GB" dirty="0" err="1">
                <a:latin typeface="MinionPro-Regular"/>
              </a:rPr>
              <a:t>MLlib</a:t>
            </a:r>
            <a:r>
              <a:rPr lang="en-GB" dirty="0">
                <a:latin typeface="MinionPro-Regular"/>
              </a:rPr>
              <a:t> can be extended with third-party libraries which are designed to operate together.</a:t>
            </a:r>
          </a:p>
        </p:txBody>
      </p:sp>
    </p:spTree>
    <p:extLst>
      <p:ext uri="{BB962C8B-B14F-4D97-AF65-F5344CB8AC3E}">
        <p14:creationId xmlns:p14="http://schemas.microsoft.com/office/powerpoint/2010/main" xmlns="" val="31215528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Contribution</a:t>
            </a:r>
            <a:r>
              <a:rPr lang="es-ES" sz="2180" spc="-1" dirty="0">
                <a:solidFill>
                  <a:srgbClr val="0099CC"/>
                </a:solidFill>
                <a:uFill>
                  <a:solidFill>
                    <a:srgbClr val="FFFFFF"/>
                  </a:solidFill>
                </a:uFill>
                <a:latin typeface="Century Gothic"/>
                <a:ea typeface="MS PGothic"/>
              </a:rPr>
              <a:t> to Apache </a:t>
            </a:r>
            <a:r>
              <a:rPr lang="es-ES" sz="2180" spc="-1" dirty="0" err="1">
                <a:solidFill>
                  <a:srgbClr val="0099CC"/>
                </a:solidFill>
                <a:uFill>
                  <a:solidFill>
                    <a:srgbClr val="FFFFFF"/>
                  </a:solidFill>
                </a:uFill>
                <a:latin typeface="Century Gothic"/>
                <a:ea typeface="MS PGothic"/>
              </a:rPr>
              <a:t>Spark</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pic>
        <p:nvPicPr>
          <p:cNvPr id="2052" name="Picture 4" descr="Resultado de imagen de Databrick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6767" y="1111722"/>
            <a:ext cx="4752975" cy="136207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6046819" y="1063118"/>
            <a:ext cx="5763181" cy="4801314"/>
          </a:xfrm>
          <a:prstGeom prst="rect">
            <a:avLst/>
          </a:prstGeom>
        </p:spPr>
        <p:txBody>
          <a:bodyPr wrap="none">
            <a:spAutoFit/>
          </a:bodyPr>
          <a:lstStyle/>
          <a:p>
            <a:r>
              <a:rPr lang="en-US" dirty="0">
                <a:hlinkClick r:id="rId5"/>
              </a:rPr>
              <a:t>https://www.ibm.com/analytics/us/en/technology/spark/</a:t>
            </a:r>
            <a:endParaRPr lang="en-US" dirty="0"/>
          </a:p>
          <a:p>
            <a:endParaRPr lang="es-ES" dirty="0"/>
          </a:p>
          <a:p>
            <a:endParaRPr lang="es-ES" dirty="0"/>
          </a:p>
          <a:p>
            <a:endParaRPr lang="es-ES" dirty="0"/>
          </a:p>
          <a:p>
            <a:endParaRPr lang="es-ES" dirty="0"/>
          </a:p>
          <a:p>
            <a:endParaRPr lang="es-ES" dirty="0"/>
          </a:p>
          <a:p>
            <a:r>
              <a:rPr lang="es-ES" dirty="0"/>
              <a:t>IBM Spark </a:t>
            </a:r>
            <a:r>
              <a:rPr lang="es-ES" dirty="0" err="1"/>
              <a:t>Technology</a:t>
            </a:r>
            <a:r>
              <a:rPr lang="es-ES" dirty="0"/>
              <a:t> Center:</a:t>
            </a:r>
            <a:endParaRPr lang="en-US" dirty="0"/>
          </a:p>
          <a:p>
            <a:r>
              <a:rPr lang="en-US" dirty="0">
                <a:hlinkClick r:id="rId6"/>
              </a:rPr>
              <a:t>http://www.spark.tc/</a:t>
            </a:r>
            <a:endParaRPr lang="en-US" dirty="0"/>
          </a:p>
          <a:p>
            <a:endParaRPr lang="en-US" dirty="0"/>
          </a:p>
          <a:p>
            <a:endParaRPr lang="es-ES" dirty="0"/>
          </a:p>
          <a:p>
            <a:endParaRPr lang="es-ES" dirty="0"/>
          </a:p>
          <a:p>
            <a:endParaRPr lang="es-ES" dirty="0"/>
          </a:p>
          <a:p>
            <a:endParaRPr lang="es-ES" dirty="0"/>
          </a:p>
          <a:p>
            <a:r>
              <a:rPr lang="es-ES" dirty="0"/>
              <a:t>IBM Data </a:t>
            </a:r>
            <a:r>
              <a:rPr lang="es-ES" dirty="0" err="1"/>
              <a:t>Science</a:t>
            </a:r>
            <a:r>
              <a:rPr lang="es-ES" dirty="0"/>
              <a:t> </a:t>
            </a:r>
            <a:r>
              <a:rPr lang="es-ES" dirty="0" err="1"/>
              <a:t>Experience</a:t>
            </a:r>
            <a:r>
              <a:rPr lang="es-ES" dirty="0"/>
              <a:t>:</a:t>
            </a:r>
            <a:endParaRPr lang="en-US" dirty="0"/>
          </a:p>
          <a:p>
            <a:r>
              <a:rPr lang="en-US" dirty="0">
                <a:hlinkClick r:id="rId7"/>
              </a:rPr>
              <a:t>https://datascience.ibm.com/</a:t>
            </a:r>
            <a:endParaRPr lang="en-US" dirty="0"/>
          </a:p>
          <a:p>
            <a:endParaRPr lang="en-US" dirty="0"/>
          </a:p>
          <a:p>
            <a:endParaRPr lang="en-US" dirty="0"/>
          </a:p>
        </p:txBody>
      </p:sp>
      <p:pic>
        <p:nvPicPr>
          <p:cNvPr id="10" name="Picture 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046819" y="5355559"/>
            <a:ext cx="2517318" cy="1077004"/>
          </a:xfrm>
          <a:prstGeom prst="rect">
            <a:avLst/>
          </a:prstGeom>
        </p:spPr>
      </p:pic>
      <p:pic>
        <p:nvPicPr>
          <p:cNvPr id="11" name="Picture 2" descr="https://workablehr.s3.amazonaws.com/uploads/photos/C1FD794B81BAEDDDCA04755263AC9A3E/2c5be7e7795874e024ff5ecc33a017de.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046819" y="3375663"/>
            <a:ext cx="4643249" cy="1127916"/>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Resultado de imagen de ibm spark contribution"/>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6191784" y="1382760"/>
            <a:ext cx="1703230" cy="109103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589739" y="1047557"/>
            <a:ext cx="2492990" cy="646331"/>
          </a:xfrm>
          <a:prstGeom prst="rect">
            <a:avLst/>
          </a:prstGeom>
        </p:spPr>
        <p:txBody>
          <a:bodyPr wrap="none">
            <a:spAutoFit/>
          </a:bodyPr>
          <a:lstStyle/>
          <a:p>
            <a:r>
              <a:rPr lang="en-US" dirty="0">
                <a:hlinkClick r:id="rId11"/>
              </a:rPr>
              <a:t>https://databricks.com/</a:t>
            </a:r>
            <a:endParaRPr lang="en-US" dirty="0"/>
          </a:p>
          <a:p>
            <a:endParaRPr lang="en-US" dirty="0"/>
          </a:p>
        </p:txBody>
      </p:sp>
      <p:sp>
        <p:nvSpPr>
          <p:cNvPr id="6" name="Rectangle 5"/>
          <p:cNvSpPr/>
          <p:nvPr/>
        </p:nvSpPr>
        <p:spPr>
          <a:xfrm>
            <a:off x="589739" y="3740944"/>
            <a:ext cx="3506088" cy="2031325"/>
          </a:xfrm>
          <a:prstGeom prst="rect">
            <a:avLst/>
          </a:prstGeom>
        </p:spPr>
        <p:txBody>
          <a:bodyPr wrap="none">
            <a:spAutoFit/>
          </a:bodyPr>
          <a:lstStyle/>
          <a:p>
            <a:r>
              <a:rPr lang="es-ES" dirty="0" err="1"/>
              <a:t>SparkHub</a:t>
            </a:r>
            <a:r>
              <a:rPr lang="es-ES" dirty="0"/>
              <a:t>:</a:t>
            </a:r>
          </a:p>
          <a:p>
            <a:r>
              <a:rPr lang="en-US" dirty="0">
                <a:hlinkClick r:id="rId12"/>
              </a:rPr>
              <a:t>https://sparkhub.databricks.com/</a:t>
            </a:r>
            <a:endParaRPr lang="en-US" dirty="0"/>
          </a:p>
          <a:p>
            <a:endParaRPr lang="en-US" dirty="0"/>
          </a:p>
          <a:p>
            <a:endParaRPr lang="es-ES" dirty="0"/>
          </a:p>
          <a:p>
            <a:endParaRPr lang="es-ES" dirty="0"/>
          </a:p>
          <a:p>
            <a:endParaRPr lang="es-ES" dirty="0"/>
          </a:p>
          <a:p>
            <a:endParaRPr lang="es-ES" dirty="0"/>
          </a:p>
        </p:txBody>
      </p:sp>
      <p:pic>
        <p:nvPicPr>
          <p:cNvPr id="2056" name="Picture 8" descr="https://sparkhub.databricks.com/wp-content/uploads/2016/08/SparkHub-logo-1.png"/>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39700" y="4756606"/>
            <a:ext cx="4641973" cy="91745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589739" y="2142152"/>
            <a:ext cx="4271234" cy="1200329"/>
          </a:xfrm>
          <a:prstGeom prst="rect">
            <a:avLst/>
          </a:prstGeom>
        </p:spPr>
        <p:txBody>
          <a:bodyPr wrap="none">
            <a:spAutoFit/>
          </a:bodyPr>
          <a:lstStyle/>
          <a:p>
            <a:r>
              <a:rPr lang="en-US" dirty="0">
                <a:hlinkClick r:id="rId14"/>
              </a:rPr>
              <a:t>https://databricks.com/sparkaisummit</a:t>
            </a:r>
            <a:endParaRPr lang="en-US" dirty="0"/>
          </a:p>
          <a:p>
            <a:endParaRPr lang="en-US" dirty="0"/>
          </a:p>
          <a:p>
            <a:r>
              <a:rPr lang="es-ES" dirty="0" err="1"/>
              <a:t>Databricks</a:t>
            </a:r>
            <a:r>
              <a:rPr lang="es-ES" dirty="0"/>
              <a:t> </a:t>
            </a:r>
            <a:r>
              <a:rPr lang="es-ES" dirty="0" err="1"/>
              <a:t>Community</a:t>
            </a:r>
            <a:r>
              <a:rPr lang="es-ES" dirty="0"/>
              <a:t> Cloud:</a:t>
            </a:r>
            <a:endParaRPr lang="en-US" dirty="0"/>
          </a:p>
          <a:p>
            <a:r>
              <a:rPr lang="en-US" dirty="0">
                <a:hlinkClick r:id="rId15"/>
              </a:rPr>
              <a:t>https://community.cloud.databricks.com/</a:t>
            </a:r>
            <a:endParaRPr lang="en-US" dirty="0"/>
          </a:p>
        </p:txBody>
      </p:sp>
    </p:spTree>
    <p:extLst>
      <p:ext uri="{BB962C8B-B14F-4D97-AF65-F5344CB8AC3E}">
        <p14:creationId xmlns:p14="http://schemas.microsoft.com/office/powerpoint/2010/main" xmlns="" val="10560974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Graph</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Processing</a:t>
            </a:r>
            <a:r>
              <a:rPr lang="es-ES" sz="2180" spc="-1" dirty="0">
                <a:solidFill>
                  <a:srgbClr val="0099CC"/>
                </a:solidFill>
                <a:uFill>
                  <a:solidFill>
                    <a:srgbClr val="FFFFFF"/>
                  </a:solidFill>
                </a:uFill>
                <a:latin typeface="Century Gothic"/>
                <a:ea typeface="MS PGothic"/>
              </a:rPr>
              <a:t> (</a:t>
            </a:r>
            <a:r>
              <a:rPr lang="es-ES" sz="2180" spc="-1">
                <a:solidFill>
                  <a:srgbClr val="0099CC"/>
                </a:solidFill>
                <a:uFill>
                  <a:solidFill>
                    <a:srgbClr val="FFFFFF"/>
                  </a:solidFill>
                </a:uFill>
                <a:latin typeface="Century Gothic"/>
                <a:ea typeface="MS PGothic"/>
              </a:rPr>
              <a:t>GraphX </a:t>
            </a:r>
            <a:r>
              <a:rPr lang="es-ES" sz="2180" spc="-1" dirty="0">
                <a:solidFill>
                  <a:srgbClr val="0099CC"/>
                </a:solidFill>
                <a:uFill>
                  <a:solidFill>
                    <a:srgbClr val="FFFFFF"/>
                  </a:solidFill>
                </a:uFill>
                <a:latin typeface="Century Gothic"/>
                <a:ea typeface="MS PGothic"/>
              </a:rPr>
              <a:t>&amp; </a:t>
            </a:r>
            <a:r>
              <a:rPr lang="es-ES" sz="2180" spc="-1" dirty="0" err="1">
                <a:solidFill>
                  <a:srgbClr val="0099CC"/>
                </a:solidFill>
                <a:uFill>
                  <a:solidFill>
                    <a:srgbClr val="FFFFFF"/>
                  </a:solidFill>
                </a:uFill>
                <a:latin typeface="Century Gothic"/>
                <a:ea typeface="MS PGothic"/>
              </a:rPr>
              <a:t>GraphFrames</a:t>
            </a:r>
            <a:r>
              <a:rPr lang="es-ES" sz="2180" spc="-1" dirty="0">
                <a:solidFill>
                  <a:srgbClr val="0099CC"/>
                </a:solidFill>
                <a:uFill>
                  <a:solidFill>
                    <a:srgbClr val="FFFFFF"/>
                  </a:solidFill>
                </a:uFill>
                <a:latin typeface="Century Gothic"/>
                <a:ea typeface="MS PGothic"/>
              </a:rPr>
              <a:t>)</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2" name="Rectangle 1"/>
          <p:cNvSpPr/>
          <p:nvPr/>
        </p:nvSpPr>
        <p:spPr>
          <a:xfrm>
            <a:off x="640466" y="1034912"/>
            <a:ext cx="10436506" cy="466281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latin typeface="MinionPro-Regular"/>
              </a:rPr>
              <a:t>Spark Graph Processing is used for manipulating graphs and performing graph-parallel computations. (e.g., a social network’s friend graph, metro network in Madrid, or any dataset which is efficient or useful to be represented as graphs). </a:t>
            </a:r>
          </a:p>
          <a:p>
            <a:pPr marL="285750" indent="-285750">
              <a:lnSpc>
                <a:spcPct val="150000"/>
              </a:lnSpc>
              <a:buFont typeface="Wingdings" panose="05000000000000000000" pitchFamily="2" charset="2"/>
              <a:buChar char="Ø"/>
            </a:pPr>
            <a:r>
              <a:rPr lang="es-ES" dirty="0" err="1"/>
              <a:t>There</a:t>
            </a:r>
            <a:r>
              <a:rPr lang="es-ES" dirty="0"/>
              <a:t> are </a:t>
            </a:r>
            <a:r>
              <a:rPr lang="es-ES" dirty="0" err="1"/>
              <a:t>two</a:t>
            </a:r>
            <a:r>
              <a:rPr lang="es-ES" dirty="0"/>
              <a:t> </a:t>
            </a:r>
            <a:r>
              <a:rPr lang="es-ES" dirty="0" err="1"/>
              <a:t>graph</a:t>
            </a:r>
            <a:r>
              <a:rPr lang="es-ES" dirty="0"/>
              <a:t> </a:t>
            </a:r>
            <a:r>
              <a:rPr lang="es-ES" dirty="0" err="1"/>
              <a:t>processing</a:t>
            </a:r>
            <a:r>
              <a:rPr lang="es-ES" dirty="0"/>
              <a:t> </a:t>
            </a:r>
            <a:r>
              <a:rPr lang="es-ES" dirty="0" err="1"/>
              <a:t>libraries</a:t>
            </a:r>
            <a:r>
              <a:rPr lang="es-ES" dirty="0"/>
              <a:t> in Apache </a:t>
            </a:r>
            <a:r>
              <a:rPr lang="es-ES" dirty="0" err="1"/>
              <a:t>Spark</a:t>
            </a:r>
            <a:r>
              <a:rPr lang="es-ES" dirty="0"/>
              <a:t>:</a:t>
            </a:r>
          </a:p>
          <a:p>
            <a:pPr marL="890588" indent="-285750">
              <a:lnSpc>
                <a:spcPct val="150000"/>
              </a:lnSpc>
              <a:buFont typeface="Wingdings" panose="05000000000000000000" pitchFamily="2" charset="2"/>
              <a:buChar char="ü"/>
            </a:pPr>
            <a:r>
              <a:rPr lang="es-ES" dirty="0"/>
              <a:t>	</a:t>
            </a:r>
            <a:r>
              <a:rPr lang="es-ES" i="1" dirty="0" err="1">
                <a:hlinkClick r:id="rId4"/>
              </a:rPr>
              <a:t>GraphFrames</a:t>
            </a:r>
            <a:r>
              <a:rPr lang="es-ES" dirty="0"/>
              <a:t> (</a:t>
            </a:r>
            <a:r>
              <a:rPr lang="es-ES" dirty="0" err="1">
                <a:latin typeface="MinionPro-Regular"/>
              </a:rPr>
              <a:t>Dataframe</a:t>
            </a:r>
            <a:r>
              <a:rPr lang="es-ES" dirty="0">
                <a:latin typeface="MinionPro-Regular"/>
              </a:rPr>
              <a:t> </a:t>
            </a:r>
            <a:r>
              <a:rPr lang="es-ES" dirty="0" err="1">
                <a:latin typeface="MinionPro-Regular"/>
              </a:rPr>
              <a:t>based</a:t>
            </a:r>
            <a:r>
              <a:rPr lang="es-ES" dirty="0">
                <a:latin typeface="MinionPro-Regular"/>
              </a:rPr>
              <a:t> API </a:t>
            </a:r>
            <a:r>
              <a:rPr lang="es-ES" dirty="0" err="1">
                <a:latin typeface="MinionPro-Regular"/>
              </a:rPr>
              <a:t>extending</a:t>
            </a:r>
            <a:r>
              <a:rPr lang="es-ES" dirty="0">
                <a:latin typeface="MinionPro-Regular"/>
              </a:rPr>
              <a:t> </a:t>
            </a:r>
            <a:r>
              <a:rPr lang="es-ES" dirty="0" err="1">
                <a:latin typeface="MinionPro-Regular"/>
              </a:rPr>
              <a:t>Spark</a:t>
            </a:r>
            <a:r>
              <a:rPr lang="es-ES" dirty="0">
                <a:latin typeface="MinionPro-Regular"/>
              </a:rPr>
              <a:t> SQL</a:t>
            </a:r>
            <a:r>
              <a:rPr lang="es-ES" dirty="0"/>
              <a:t>)</a:t>
            </a:r>
          </a:p>
          <a:p>
            <a:pPr marL="890588" indent="-285750">
              <a:lnSpc>
                <a:spcPct val="150000"/>
              </a:lnSpc>
              <a:buFont typeface="Wingdings" panose="05000000000000000000" pitchFamily="2" charset="2"/>
              <a:buChar char="ü"/>
            </a:pPr>
            <a:r>
              <a:rPr lang="es-ES" i="1" dirty="0" err="1">
                <a:hlinkClick r:id="rId5"/>
              </a:rPr>
              <a:t>GraphX</a:t>
            </a:r>
            <a:r>
              <a:rPr lang="es-ES" dirty="0"/>
              <a:t> (</a:t>
            </a:r>
            <a:r>
              <a:rPr lang="es-ES" dirty="0">
                <a:latin typeface="MinionPro-Regular"/>
              </a:rPr>
              <a:t>RDD </a:t>
            </a:r>
            <a:r>
              <a:rPr lang="es-ES" dirty="0" err="1">
                <a:latin typeface="MinionPro-Regular"/>
              </a:rPr>
              <a:t>based</a:t>
            </a:r>
            <a:r>
              <a:rPr lang="es-ES" dirty="0">
                <a:latin typeface="MinionPro-Regular"/>
              </a:rPr>
              <a:t> API </a:t>
            </a:r>
            <a:r>
              <a:rPr lang="es-ES" dirty="0" err="1">
                <a:latin typeface="MinionPro-Regular"/>
              </a:rPr>
              <a:t>extending</a:t>
            </a:r>
            <a:r>
              <a:rPr lang="es-ES" dirty="0">
                <a:latin typeface="MinionPro-Regular"/>
              </a:rPr>
              <a:t> </a:t>
            </a:r>
            <a:r>
              <a:rPr lang="es-ES" dirty="0" err="1">
                <a:latin typeface="MinionPro-Regular"/>
              </a:rPr>
              <a:t>Spark</a:t>
            </a:r>
            <a:r>
              <a:rPr lang="es-ES" dirty="0">
                <a:latin typeface="MinionPro-Regular"/>
              </a:rPr>
              <a:t> Core API</a:t>
            </a:r>
            <a:r>
              <a:rPr lang="es-ES" dirty="0"/>
              <a:t>)</a:t>
            </a:r>
            <a:endParaRPr lang="en-US" dirty="0">
              <a:latin typeface="MinionPro-Regular"/>
            </a:endParaRPr>
          </a:p>
          <a:p>
            <a:pPr marL="285750" indent="-285750">
              <a:lnSpc>
                <a:spcPct val="150000"/>
              </a:lnSpc>
              <a:buFont typeface="Wingdings" panose="05000000000000000000" pitchFamily="2" charset="2"/>
              <a:buChar char="v"/>
            </a:pPr>
            <a:r>
              <a:rPr lang="en-US" dirty="0">
                <a:latin typeface="MinionPro-Regular"/>
              </a:rPr>
              <a:t>Spark Graph Processing allows us to create directed &amp; undirected graphs with arbitrary </a:t>
            </a:r>
            <a:r>
              <a:rPr lang="en-US" i="1" dirty="0">
                <a:latin typeface="MinionPro-Regular"/>
              </a:rPr>
              <a:t>properties</a:t>
            </a:r>
            <a:r>
              <a:rPr lang="en-US" dirty="0">
                <a:latin typeface="MinionPro-Regular"/>
              </a:rPr>
              <a:t> attached to each vertex and edge. </a:t>
            </a:r>
          </a:p>
          <a:p>
            <a:pPr marL="285750" indent="-285750">
              <a:lnSpc>
                <a:spcPct val="150000"/>
              </a:lnSpc>
              <a:buFont typeface="Wingdings" panose="05000000000000000000" pitchFamily="2" charset="2"/>
              <a:buChar char="v"/>
            </a:pPr>
            <a:r>
              <a:rPr lang="en-US" dirty="0">
                <a:latin typeface="MinionPro-Regular"/>
              </a:rPr>
              <a:t>It also provides various operators for manipulating graphs (e.g., </a:t>
            </a:r>
            <a:r>
              <a:rPr lang="en-US" dirty="0">
                <a:latin typeface="UbuntuMono-Regular"/>
              </a:rPr>
              <a:t>subgraph </a:t>
            </a:r>
            <a:r>
              <a:rPr lang="en-US" dirty="0">
                <a:latin typeface="MinionPro-Regular"/>
              </a:rPr>
              <a:t>and </a:t>
            </a:r>
            <a:r>
              <a:rPr lang="en-US" dirty="0" err="1">
                <a:latin typeface="UbuntuMono-Regular"/>
              </a:rPr>
              <a:t>mapVertices</a:t>
            </a:r>
            <a:r>
              <a:rPr lang="en-US" dirty="0">
                <a:latin typeface="MinionPro-Regular"/>
              </a:rPr>
              <a:t>) and a library of common graph algorithms (e.g., PageRank and triangle counting, shortest path calculation).</a:t>
            </a:r>
            <a:endParaRPr lang="en-US" dirty="0"/>
          </a:p>
        </p:txBody>
      </p:sp>
    </p:spTree>
    <p:extLst>
      <p:ext uri="{BB962C8B-B14F-4D97-AF65-F5344CB8AC3E}">
        <p14:creationId xmlns:p14="http://schemas.microsoft.com/office/powerpoint/2010/main" xmlns="" val="39990370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Session</a:t>
            </a:r>
            <a:r>
              <a:rPr lang="es-ES" sz="2180" spc="-1" dirty="0">
                <a:solidFill>
                  <a:srgbClr val="0099CC"/>
                </a:solidFill>
                <a:uFill>
                  <a:solidFill>
                    <a:srgbClr val="FFFFFF"/>
                  </a:solidFill>
                </a:uFill>
                <a:latin typeface="Century Gothic"/>
                <a:ea typeface="MS PGothic"/>
              </a:rPr>
              <a:t> 1</a:t>
            </a:r>
            <a:endParaRPr lang="en-US" sz="1800" b="0" strike="noStrike" spc="-1" dirty="0">
              <a:solidFill>
                <a:srgbClr val="000000"/>
              </a:solidFill>
              <a:uFill>
                <a:solidFill>
                  <a:srgbClr val="FFFFFF"/>
                </a:solidFill>
              </a:uFill>
              <a:latin typeface="Arial"/>
            </a:endParaRPr>
          </a:p>
        </p:txBody>
      </p:sp>
      <p:sp>
        <p:nvSpPr>
          <p:cNvPr id="5" name="TextBox 4"/>
          <p:cNvSpPr txBox="1"/>
          <p:nvPr/>
        </p:nvSpPr>
        <p:spPr>
          <a:xfrm>
            <a:off x="903248" y="1572323"/>
            <a:ext cx="10549054" cy="4616648"/>
          </a:xfrm>
          <a:prstGeom prst="rect">
            <a:avLst/>
          </a:prstGeom>
          <a:noFill/>
        </p:spPr>
        <p:txBody>
          <a:bodyPr wrap="square" rtlCol="0">
            <a:spAutoFit/>
          </a:bodyPr>
          <a:lstStyle>
            <a:defPPr>
              <a:defRPr lang="en-US"/>
            </a:defPPr>
            <a:lvl1pPr marL="571500" indent="-571500">
              <a:lnSpc>
                <a:spcPct val="150000"/>
              </a:lnSpc>
              <a:buFont typeface="+mj-lt"/>
              <a:buAutoNum type="romanUcPeriod"/>
              <a:defRPr sz="2800">
                <a:solidFill>
                  <a:schemeClr val="bg1">
                    <a:lumMod val="75000"/>
                  </a:schemeClr>
                </a:solidFill>
              </a:defRPr>
            </a:lvl1pPr>
          </a:lstStyle>
          <a:p>
            <a:r>
              <a:rPr lang="en-US" dirty="0"/>
              <a:t>Course Methodology &amp; Logistics Overview</a:t>
            </a:r>
          </a:p>
          <a:p>
            <a:r>
              <a:rPr lang="en-US" dirty="0"/>
              <a:t>Spark: Background &amp; Position in Big Data Analytics</a:t>
            </a:r>
          </a:p>
          <a:p>
            <a:r>
              <a:rPr lang="en-US" dirty="0"/>
              <a:t>Core Concepts &amp; Challenges of Distributed Computing</a:t>
            </a:r>
          </a:p>
          <a:p>
            <a:r>
              <a:rPr lang="en-US" dirty="0"/>
              <a:t>Overview</a:t>
            </a:r>
            <a:r>
              <a:rPr lang="en-US" dirty="0">
                <a:solidFill>
                  <a:srgbClr val="00B050"/>
                </a:solidFill>
              </a:rPr>
              <a:t> </a:t>
            </a:r>
            <a:r>
              <a:rPr lang="en-US" dirty="0"/>
              <a:t>of Spark Components</a:t>
            </a:r>
          </a:p>
          <a:p>
            <a:r>
              <a:rPr lang="en-US" dirty="0">
                <a:solidFill>
                  <a:srgbClr val="00B050"/>
                </a:solidFill>
              </a:rPr>
              <a:t>Conceptual Introduction to Spark Application </a:t>
            </a:r>
          </a:p>
          <a:p>
            <a:r>
              <a:rPr lang="es-ES" dirty="0" err="1">
                <a:solidFill>
                  <a:schemeClr val="tx1"/>
                </a:solidFill>
              </a:rPr>
              <a:t>Appendix</a:t>
            </a:r>
            <a:endParaRPr lang="en-US" dirty="0">
              <a:solidFill>
                <a:schemeClr val="tx1"/>
              </a:solidFill>
            </a:endParaRPr>
          </a:p>
          <a:p>
            <a:endParaRPr lang="en-US" dirty="0"/>
          </a:p>
        </p:txBody>
      </p:sp>
    </p:spTree>
    <p:extLst>
      <p:ext uri="{BB962C8B-B14F-4D97-AF65-F5344CB8AC3E}">
        <p14:creationId xmlns:p14="http://schemas.microsoft.com/office/powerpoint/2010/main" xmlns="" val="3684183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Application</a:t>
            </a:r>
            <a:r>
              <a:rPr lang="es-ES" sz="2180" spc="-1" dirty="0">
                <a:solidFill>
                  <a:srgbClr val="0099CC"/>
                </a:solidFill>
                <a:uFill>
                  <a:solidFill>
                    <a:srgbClr val="FFFFFF"/>
                  </a:solidFill>
                </a:uFill>
                <a:latin typeface="Century Gothic"/>
                <a:ea typeface="MS PGothic"/>
              </a:rPr>
              <a:t> – Basic </a:t>
            </a:r>
            <a:r>
              <a:rPr lang="es-ES" sz="2180" spc="-1" dirty="0" err="1">
                <a:solidFill>
                  <a:srgbClr val="0099CC"/>
                </a:solidFill>
                <a:uFill>
                  <a:solidFill>
                    <a:srgbClr val="FFFFFF"/>
                  </a:solidFill>
                </a:uFill>
                <a:latin typeface="Century Gothic"/>
                <a:ea typeface="MS PGothic"/>
              </a:rPr>
              <a:t>Program</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Execution</a:t>
            </a:r>
            <a:endParaRPr lang="en-US" spc="-1" dirty="0">
              <a:solidFill>
                <a:srgbClr val="000000"/>
              </a:solidFill>
              <a:uFill>
                <a:solidFill>
                  <a:srgbClr val="FFFFFF"/>
                </a:solidFill>
              </a:uFill>
            </a:endParaRPr>
          </a:p>
        </p:txBody>
      </p:sp>
      <p:sp>
        <p:nvSpPr>
          <p:cNvPr id="3" name="Rectangle 2"/>
          <p:cNvSpPr/>
          <p:nvPr/>
        </p:nvSpPr>
        <p:spPr>
          <a:xfrm>
            <a:off x="7623708" y="2889631"/>
            <a:ext cx="4568292" cy="4108817"/>
          </a:xfrm>
          <a:prstGeom prst="rect">
            <a:avLst/>
          </a:prstGeom>
        </p:spPr>
        <p:txBody>
          <a:bodyPr wrap="square">
            <a:spAutoFit/>
          </a:bodyPr>
          <a:lstStyle/>
          <a:p>
            <a:pPr>
              <a:lnSpc>
                <a:spcPct val="150000"/>
              </a:lnSpc>
            </a:pPr>
            <a:r>
              <a:rPr lang="en-US" dirty="0"/>
              <a:t>The </a:t>
            </a:r>
            <a:r>
              <a:rPr lang="en-US" b="1" i="1" dirty="0"/>
              <a:t>Cluster Manager</a:t>
            </a:r>
            <a:r>
              <a:rPr lang="en-US" dirty="0"/>
              <a:t>, in turn, launches OS processes called </a:t>
            </a:r>
            <a:r>
              <a:rPr lang="en-US" b="1" i="1" dirty="0"/>
              <a:t>Executors</a:t>
            </a:r>
            <a:r>
              <a:rPr lang="es-ES" dirty="0"/>
              <a:t> </a:t>
            </a:r>
            <a:r>
              <a:rPr lang="en-US" dirty="0"/>
              <a:t>in multiple worker nodes, each having a set of tasks. </a:t>
            </a:r>
          </a:p>
          <a:p>
            <a:pPr>
              <a:lnSpc>
                <a:spcPct val="150000"/>
              </a:lnSpc>
            </a:pPr>
            <a:endParaRPr lang="es-ES" dirty="0"/>
          </a:p>
          <a:p>
            <a:pPr>
              <a:lnSpc>
                <a:spcPct val="150000"/>
              </a:lnSpc>
            </a:pPr>
            <a:r>
              <a:rPr lang="es-ES" dirty="0" err="1"/>
              <a:t>When</a:t>
            </a:r>
            <a:r>
              <a:rPr lang="es-ES" dirty="0"/>
              <a:t> </a:t>
            </a:r>
            <a:r>
              <a:rPr lang="es-ES" b="1" dirty="0" err="1"/>
              <a:t>Executors</a:t>
            </a:r>
            <a:r>
              <a:rPr lang="es-ES" dirty="0"/>
              <a:t> are </a:t>
            </a:r>
            <a:r>
              <a:rPr lang="es-ES" dirty="0" err="1"/>
              <a:t>launched</a:t>
            </a:r>
            <a:r>
              <a:rPr lang="es-ES" dirty="0"/>
              <a:t>, </a:t>
            </a:r>
            <a:r>
              <a:rPr lang="es-ES" dirty="0" err="1"/>
              <a:t>they</a:t>
            </a:r>
            <a:r>
              <a:rPr lang="es-ES" dirty="0"/>
              <a:t> are </a:t>
            </a:r>
            <a:r>
              <a:rPr lang="es-ES" dirty="0" err="1"/>
              <a:t>directly</a:t>
            </a:r>
            <a:r>
              <a:rPr lang="es-ES" dirty="0"/>
              <a:t> </a:t>
            </a:r>
            <a:r>
              <a:rPr lang="es-ES" dirty="0" err="1"/>
              <a:t>managed</a:t>
            </a:r>
            <a:r>
              <a:rPr lang="es-ES" dirty="0"/>
              <a:t> </a:t>
            </a:r>
            <a:r>
              <a:rPr lang="es-ES" dirty="0" err="1"/>
              <a:t>by</a:t>
            </a:r>
            <a:r>
              <a:rPr lang="es-ES" dirty="0"/>
              <a:t> </a:t>
            </a:r>
            <a:r>
              <a:rPr lang="es-ES" dirty="0" err="1"/>
              <a:t>the</a:t>
            </a:r>
            <a:r>
              <a:rPr lang="es-ES" dirty="0"/>
              <a:t> </a:t>
            </a:r>
            <a:r>
              <a:rPr lang="es-ES" b="1" dirty="0"/>
              <a:t>Driver </a:t>
            </a:r>
            <a:r>
              <a:rPr lang="es-ES" b="1" dirty="0" err="1"/>
              <a:t>Program</a:t>
            </a:r>
            <a:r>
              <a:rPr lang="es-ES" dirty="0"/>
              <a:t>. </a:t>
            </a:r>
            <a:endParaRPr lang="en-US" dirty="0"/>
          </a:p>
          <a:p>
            <a:pPr>
              <a:lnSpc>
                <a:spcPct val="150000"/>
              </a:lnSpc>
            </a:pPr>
            <a:endParaRPr lang="en-US" b="1" i="1" dirty="0"/>
          </a:p>
          <a:p>
            <a:pPr>
              <a:lnSpc>
                <a:spcPct val="150000"/>
              </a:lnSpc>
            </a:pPr>
            <a:r>
              <a:rPr lang="en-US" b="1" i="1" dirty="0"/>
              <a:t>Executors </a:t>
            </a:r>
            <a:r>
              <a:rPr lang="en-US" dirty="0"/>
              <a:t>run the </a:t>
            </a:r>
            <a:r>
              <a:rPr lang="en-US" b="1" i="1" dirty="0"/>
              <a:t>Tasks</a:t>
            </a:r>
            <a:r>
              <a:rPr lang="en-US" dirty="0"/>
              <a:t> over each block/partition of RDDs.</a:t>
            </a:r>
            <a:endParaRPr lang="es-ES" dirty="0"/>
          </a:p>
          <a:p>
            <a:endParaRPr lang="en-US" dirty="0"/>
          </a:p>
        </p:txBody>
      </p:sp>
      <p:sp>
        <p:nvSpPr>
          <p:cNvPr id="6" name="Rectangle 5"/>
          <p:cNvSpPr/>
          <p:nvPr/>
        </p:nvSpPr>
        <p:spPr>
          <a:xfrm>
            <a:off x="209880" y="768000"/>
            <a:ext cx="11783292" cy="2169825"/>
          </a:xfrm>
          <a:prstGeom prst="rect">
            <a:avLst/>
          </a:prstGeom>
        </p:spPr>
        <p:txBody>
          <a:bodyPr wrap="square">
            <a:spAutoFit/>
          </a:bodyPr>
          <a:lstStyle/>
          <a:p>
            <a:pPr>
              <a:lnSpc>
                <a:spcPct val="150000"/>
              </a:lnSpc>
            </a:pPr>
            <a:r>
              <a:rPr lang="en-US" dirty="0">
                <a:latin typeface="MinionPro-Regular"/>
              </a:rPr>
              <a:t>Every </a:t>
            </a:r>
            <a:r>
              <a:rPr lang="en-US" b="1" dirty="0">
                <a:latin typeface="MinionPro-Regular"/>
              </a:rPr>
              <a:t>Spark Application </a:t>
            </a:r>
            <a:r>
              <a:rPr lang="en-US" dirty="0">
                <a:latin typeface="MinionPro-Regular"/>
              </a:rPr>
              <a:t>consists of a </a:t>
            </a:r>
            <a:r>
              <a:rPr lang="en-US" b="1" i="1" dirty="0">
                <a:latin typeface="MinionPro-It"/>
              </a:rPr>
              <a:t>Driver Program </a:t>
            </a:r>
            <a:r>
              <a:rPr lang="en-US" dirty="0">
                <a:latin typeface="MinionPro-It"/>
              </a:rPr>
              <a:t>with a </a:t>
            </a:r>
            <a:r>
              <a:rPr lang="en-US" b="1" i="1" dirty="0">
                <a:latin typeface="MinionPro-It"/>
              </a:rPr>
              <a:t>Spark Session </a:t>
            </a:r>
            <a:r>
              <a:rPr lang="en-US" dirty="0">
                <a:latin typeface="MinionPro-Regular"/>
              </a:rPr>
              <a:t>that launches various parallel data processing operations on a cluster.</a:t>
            </a:r>
            <a:r>
              <a:rPr lang="es-ES" dirty="0">
                <a:latin typeface="MinionPro-Regular"/>
              </a:rPr>
              <a:t> </a:t>
            </a:r>
          </a:p>
          <a:p>
            <a:pPr>
              <a:lnSpc>
                <a:spcPct val="150000"/>
              </a:lnSpc>
            </a:pPr>
            <a:r>
              <a:rPr lang="en-US" b="1" i="1" dirty="0"/>
              <a:t>Driver programs </a:t>
            </a:r>
            <a:r>
              <a:rPr lang="en-US" dirty="0"/>
              <a:t>access Spark through a </a:t>
            </a:r>
            <a:r>
              <a:rPr lang="en-US" b="1" i="1" dirty="0"/>
              <a:t>Spark Context </a:t>
            </a:r>
            <a:r>
              <a:rPr lang="en-US" dirty="0"/>
              <a:t>object, which represents </a:t>
            </a:r>
            <a:r>
              <a:rPr lang="en-US" u="sng" dirty="0"/>
              <a:t>a connection to a computing cluster</a:t>
            </a:r>
            <a:r>
              <a:rPr lang="en-US" dirty="0"/>
              <a:t>.</a:t>
            </a:r>
          </a:p>
          <a:p>
            <a:pPr>
              <a:lnSpc>
                <a:spcPct val="150000"/>
              </a:lnSpc>
            </a:pPr>
            <a:r>
              <a:rPr lang="en-US" b="1" i="1" dirty="0"/>
              <a:t>Driver program </a:t>
            </a:r>
            <a:r>
              <a:rPr lang="en-US" dirty="0"/>
              <a:t>takes the program code and hands them over to a </a:t>
            </a:r>
            <a:r>
              <a:rPr lang="en-US" b="1" i="1" dirty="0"/>
              <a:t>Cluster Manager</a:t>
            </a:r>
            <a:r>
              <a:rPr lang="en-US" dirty="0"/>
              <a:t>. </a:t>
            </a:r>
          </a:p>
        </p:txBody>
      </p:sp>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5284" y="3098145"/>
            <a:ext cx="7338424" cy="3257938"/>
          </a:xfrm>
          <a:prstGeom prst="rect">
            <a:avLst/>
          </a:prstGeom>
        </p:spPr>
      </p:pic>
    </p:spTree>
    <p:extLst>
      <p:ext uri="{BB962C8B-B14F-4D97-AF65-F5344CB8AC3E}">
        <p14:creationId xmlns:p14="http://schemas.microsoft.com/office/powerpoint/2010/main" xmlns="" val="110990482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Resilient</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Distributed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Datasets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RDDs</a:t>
            </a:r>
            <a:r>
              <a:rPr lang="es-ES" sz="2180" spc="-1" dirty="0">
                <a:solidFill>
                  <a:srgbClr val="0099CC"/>
                </a:solidFill>
                <a:uFill>
                  <a:solidFill>
                    <a:srgbClr val="FFFFFF"/>
                  </a:solidFill>
                </a:uFill>
                <a:latin typeface="Century Gothic"/>
                <a:ea typeface="MS PGothic"/>
              </a:rPr>
              <a:t>) (1/2)</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9" name="TextBox 8"/>
          <p:cNvSpPr txBox="1"/>
          <p:nvPr/>
        </p:nvSpPr>
        <p:spPr>
          <a:xfrm>
            <a:off x="693024" y="931754"/>
            <a:ext cx="10005431" cy="4939814"/>
          </a:xfrm>
          <a:prstGeom prst="rect">
            <a:avLst/>
          </a:prstGeom>
          <a:noFill/>
        </p:spPr>
        <p:txBody>
          <a:bodyPr wrap="square" rtlCol="0">
            <a:spAutoFit/>
          </a:bodyPr>
          <a:lstStyle/>
          <a:p>
            <a:pPr>
              <a:lnSpc>
                <a:spcPct val="150000"/>
              </a:lnSpc>
            </a:pPr>
            <a:r>
              <a:rPr lang="en-US" b="1" dirty="0"/>
              <a:t>Resilient Distributed Dataset</a:t>
            </a:r>
            <a:r>
              <a:rPr lang="en-US" dirty="0"/>
              <a:t> (aka </a:t>
            </a:r>
            <a:r>
              <a:rPr lang="en-US" b="1" dirty="0"/>
              <a:t>RDD</a:t>
            </a:r>
            <a:r>
              <a:rPr lang="en-US" dirty="0"/>
              <a:t>) is the primary data abstraction in Apache Spark and the core of Spark (that I often refer to as "Spark Core").</a:t>
            </a:r>
          </a:p>
          <a:p>
            <a:pPr>
              <a:lnSpc>
                <a:spcPct val="150000"/>
              </a:lnSpc>
            </a:pPr>
            <a:endParaRPr lang="es-ES" dirty="0"/>
          </a:p>
          <a:p>
            <a:pPr>
              <a:lnSpc>
                <a:spcPct val="150000"/>
              </a:lnSpc>
            </a:pPr>
            <a:r>
              <a:rPr lang="en-US" dirty="0"/>
              <a:t>A RDD is a resilient and distributed collection of records spread over one or many partitions.</a:t>
            </a:r>
          </a:p>
          <a:p>
            <a:pPr>
              <a:lnSpc>
                <a:spcPct val="150000"/>
              </a:lnSpc>
            </a:pPr>
            <a:endParaRPr lang="es-ES" dirty="0"/>
          </a:p>
          <a:p>
            <a:pPr>
              <a:lnSpc>
                <a:spcPct val="150000"/>
              </a:lnSpc>
            </a:pPr>
            <a:r>
              <a:rPr lang="en-US" dirty="0"/>
              <a:t>The features of RDDs (decomposing the name):</a:t>
            </a:r>
          </a:p>
          <a:p>
            <a:pPr marL="285750" indent="-285750">
              <a:lnSpc>
                <a:spcPct val="150000"/>
              </a:lnSpc>
              <a:buFont typeface="Wingdings" panose="05000000000000000000" pitchFamily="2" charset="2"/>
              <a:buChar char="ü"/>
            </a:pPr>
            <a:r>
              <a:rPr lang="en-US" b="1" dirty="0"/>
              <a:t>Resilient</a:t>
            </a:r>
            <a:r>
              <a:rPr lang="en-US" dirty="0"/>
              <a:t>, i.e. </a:t>
            </a:r>
            <a:r>
              <a:rPr lang="en-US" u="sng" dirty="0"/>
              <a:t>fault-tolerant</a:t>
            </a:r>
            <a:r>
              <a:rPr lang="en-US" dirty="0"/>
              <a:t> with the help of </a:t>
            </a:r>
            <a:r>
              <a:rPr lang="en-US" dirty="0">
                <a:hlinkClick r:id="rId4"/>
              </a:rPr>
              <a:t>RDD lineage graph</a:t>
            </a:r>
            <a:r>
              <a:rPr lang="en-US" dirty="0"/>
              <a:t> and so able to re-compute missing or damaged partitions due to node failures.</a:t>
            </a:r>
          </a:p>
          <a:p>
            <a:pPr marL="285750" indent="-285750">
              <a:lnSpc>
                <a:spcPct val="150000"/>
              </a:lnSpc>
              <a:buFont typeface="Wingdings" panose="05000000000000000000" pitchFamily="2" charset="2"/>
              <a:buChar char="ü"/>
            </a:pPr>
            <a:r>
              <a:rPr lang="en-US" b="1" dirty="0"/>
              <a:t>Distributed</a:t>
            </a:r>
            <a:r>
              <a:rPr lang="en-US" dirty="0"/>
              <a:t> with data residing on </a:t>
            </a:r>
            <a:r>
              <a:rPr lang="en-US" u="sng" dirty="0"/>
              <a:t>multiple nodes </a:t>
            </a:r>
            <a:r>
              <a:rPr lang="en-US" dirty="0"/>
              <a:t>in a </a:t>
            </a:r>
            <a:r>
              <a:rPr lang="en-US" dirty="0">
                <a:hlinkClick r:id="rId5"/>
              </a:rPr>
              <a:t>cluster</a:t>
            </a:r>
            <a:r>
              <a:rPr lang="en-US" dirty="0"/>
              <a:t>.</a:t>
            </a:r>
          </a:p>
          <a:p>
            <a:pPr marL="285750" indent="-285750">
              <a:lnSpc>
                <a:spcPct val="150000"/>
              </a:lnSpc>
              <a:buFont typeface="Wingdings" panose="05000000000000000000" pitchFamily="2" charset="2"/>
              <a:buChar char="ü"/>
            </a:pPr>
            <a:r>
              <a:rPr lang="en-US" b="1" dirty="0"/>
              <a:t>Dataset</a:t>
            </a:r>
            <a:r>
              <a:rPr lang="en-US" dirty="0"/>
              <a:t> is a collection of </a:t>
            </a:r>
            <a:r>
              <a:rPr lang="en-US" dirty="0">
                <a:hlinkClick r:id="rId6"/>
              </a:rPr>
              <a:t>partitioned data</a:t>
            </a:r>
            <a:r>
              <a:rPr lang="en-US" dirty="0"/>
              <a:t> with primitive values or values of values, e.g. tuples or other objects (that represent records of the data you work with).</a:t>
            </a:r>
          </a:p>
          <a:p>
            <a:pPr marL="285750" indent="-285750">
              <a:buFont typeface="Wingdings" panose="05000000000000000000" pitchFamily="2" charset="2"/>
              <a:buChar char="ü"/>
            </a:pPr>
            <a:endParaRPr lang="en-US" dirty="0"/>
          </a:p>
        </p:txBody>
      </p:sp>
      <p:sp>
        <p:nvSpPr>
          <p:cNvPr id="3" name="TextBox 2"/>
          <p:cNvSpPr txBox="1"/>
          <p:nvPr/>
        </p:nvSpPr>
        <p:spPr>
          <a:xfrm>
            <a:off x="662985" y="5871568"/>
            <a:ext cx="10435488" cy="646331"/>
          </a:xfrm>
          <a:prstGeom prst="rect">
            <a:avLst/>
          </a:prstGeom>
          <a:noFill/>
        </p:spPr>
        <p:txBody>
          <a:bodyPr wrap="square" rtlCol="0">
            <a:spAutoFit/>
          </a:bodyPr>
          <a:lstStyle/>
          <a:p>
            <a:r>
              <a:rPr lang="es-ES" dirty="0" err="1"/>
              <a:t>Paper</a:t>
            </a:r>
            <a:r>
              <a:rPr lang="es-ES" dirty="0"/>
              <a:t>: </a:t>
            </a:r>
            <a:r>
              <a:rPr lang="en-US" dirty="0">
                <a:hlinkClick r:id="rId7"/>
              </a:rPr>
              <a:t>Resilient Distributed Datasets: A Fault-Tolerant Abstraction for In-Memory Cluster Computing</a:t>
            </a:r>
            <a:endParaRPr lang="en-US" dirty="0"/>
          </a:p>
          <a:p>
            <a:endParaRPr lang="en-US" dirty="0"/>
          </a:p>
        </p:txBody>
      </p:sp>
    </p:spTree>
    <p:extLst>
      <p:ext uri="{BB962C8B-B14F-4D97-AF65-F5344CB8AC3E}">
        <p14:creationId xmlns:p14="http://schemas.microsoft.com/office/powerpoint/2010/main" xmlns="" val="34327122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Resilient</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Distributed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Datasets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RDDs</a:t>
            </a:r>
            <a:r>
              <a:rPr lang="es-ES" sz="2180" spc="-1" dirty="0">
                <a:solidFill>
                  <a:srgbClr val="0099CC"/>
                </a:solidFill>
                <a:uFill>
                  <a:solidFill>
                    <a:srgbClr val="FFFFFF"/>
                  </a:solidFill>
                </a:uFill>
                <a:latin typeface="Century Gothic"/>
                <a:ea typeface="MS PGothic"/>
              </a:rPr>
              <a:t>) (2/2)</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pic>
        <p:nvPicPr>
          <p:cNvPr id="10" name="Content Placeholder 3"/>
          <p:cNvPicPr>
            <a:picLocks noChangeAspect="1"/>
          </p:cNvPicPr>
          <p:nvPr/>
        </p:nvPicPr>
        <p:blipFill rotWithShape="1">
          <a:blip r:embed="rId4" cstate="print"/>
          <a:srcRect t="2359" b="-1"/>
          <a:stretch/>
        </p:blipFill>
        <p:spPr>
          <a:xfrm>
            <a:off x="362279" y="878450"/>
            <a:ext cx="11006866" cy="5562355"/>
          </a:xfrm>
          <a:prstGeom prst="rect">
            <a:avLst/>
          </a:prstGeom>
          <a:ln w="12700">
            <a:miter lim="400000"/>
          </a:ln>
          <a:extLst>
            <a:ext uri="{C572A759-6A51-4108-AA02-DFA0A04FC94B}">
              <ma14:wrappingTextBoxFlag xmlns:ma14="http://schemas.microsoft.com/office/mac/drawingml/2011/main" xmlns="" val="1"/>
            </a:ext>
          </a:extLst>
        </p:spPr>
      </p:pic>
    </p:spTree>
    <p:extLst>
      <p:ext uri="{BB962C8B-B14F-4D97-AF65-F5344CB8AC3E}">
        <p14:creationId xmlns:p14="http://schemas.microsoft.com/office/powerpoint/2010/main" xmlns="" val="39541223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Transformations versus Actions</a:t>
            </a:r>
            <a:endParaRPr lang="en-US" spc="-1" dirty="0">
              <a:solidFill>
                <a:srgbClr val="000000"/>
              </a:solidFill>
              <a:uFill>
                <a:solidFill>
                  <a:srgbClr val="FFFFFF"/>
                </a:solidFill>
              </a:uFill>
            </a:endParaRPr>
          </a:p>
        </p:txBody>
      </p:sp>
      <p:pic>
        <p:nvPicPr>
          <p:cNvPr id="2" name="Picture 1"/>
          <p:cNvPicPr>
            <a:picLocks noChangeAspect="1"/>
          </p:cNvPicPr>
          <p:nvPr/>
        </p:nvPicPr>
        <p:blipFill>
          <a:blip r:embed="rId3" cstate="print"/>
          <a:stretch>
            <a:fillRect/>
          </a:stretch>
        </p:blipFill>
        <p:spPr>
          <a:xfrm>
            <a:off x="362279" y="1838487"/>
            <a:ext cx="11550986" cy="3204961"/>
          </a:xfrm>
          <a:prstGeom prst="rect">
            <a:avLst/>
          </a:prstGeom>
        </p:spPr>
      </p:pic>
      <p:sp>
        <p:nvSpPr>
          <p:cNvPr id="3" name="TextBox 2"/>
          <p:cNvSpPr txBox="1"/>
          <p:nvPr/>
        </p:nvSpPr>
        <p:spPr>
          <a:xfrm>
            <a:off x="557992" y="963448"/>
            <a:ext cx="6023610" cy="923330"/>
          </a:xfrm>
          <a:prstGeom prst="rect">
            <a:avLst/>
          </a:prstGeom>
          <a:noFill/>
        </p:spPr>
        <p:txBody>
          <a:bodyPr wrap="square" rtlCol="0">
            <a:spAutoFit/>
          </a:bodyPr>
          <a:lstStyle/>
          <a:p>
            <a:pPr>
              <a:lnSpc>
                <a:spcPct val="150000"/>
              </a:lnSpc>
            </a:pPr>
            <a:r>
              <a:rPr lang="es-ES" b="1" dirty="0"/>
              <a:t>Transformations</a:t>
            </a:r>
            <a:r>
              <a:rPr lang="es-ES" dirty="0"/>
              <a:t> are </a:t>
            </a:r>
            <a:r>
              <a:rPr lang="es-ES" b="1" dirty="0" err="1"/>
              <a:t>lazily</a:t>
            </a:r>
            <a:r>
              <a:rPr lang="es-ES" b="1" dirty="0"/>
              <a:t> </a:t>
            </a:r>
            <a:r>
              <a:rPr lang="es-ES" b="1" dirty="0" err="1"/>
              <a:t>evaluated</a:t>
            </a:r>
            <a:r>
              <a:rPr lang="es-ES" b="1" dirty="0"/>
              <a:t> </a:t>
            </a:r>
            <a:r>
              <a:rPr lang="es-ES" dirty="0" err="1"/>
              <a:t>operations</a:t>
            </a:r>
            <a:r>
              <a:rPr lang="es-ES" dirty="0"/>
              <a:t>, </a:t>
            </a:r>
          </a:p>
          <a:p>
            <a:pPr>
              <a:lnSpc>
                <a:spcPct val="150000"/>
              </a:lnSpc>
            </a:pPr>
            <a:r>
              <a:rPr lang="es-ES" dirty="0" err="1"/>
              <a:t>they</a:t>
            </a:r>
            <a:r>
              <a:rPr lang="es-ES" dirty="0"/>
              <a:t> </a:t>
            </a:r>
            <a:r>
              <a:rPr lang="es-ES" dirty="0" err="1"/>
              <a:t>transform</a:t>
            </a:r>
            <a:r>
              <a:rPr lang="es-ES" dirty="0"/>
              <a:t> </a:t>
            </a:r>
            <a:r>
              <a:rPr lang="es-ES" u="sng" dirty="0" err="1"/>
              <a:t>one</a:t>
            </a:r>
            <a:r>
              <a:rPr lang="es-ES" u="sng" dirty="0"/>
              <a:t> </a:t>
            </a:r>
            <a:r>
              <a:rPr lang="es-ES" u="sng" dirty="0" err="1"/>
              <a:t>or</a:t>
            </a:r>
            <a:r>
              <a:rPr lang="es-ES" u="sng" dirty="0"/>
              <a:t> more input RDD </a:t>
            </a:r>
            <a:r>
              <a:rPr lang="es-ES" dirty="0"/>
              <a:t>to </a:t>
            </a:r>
            <a:r>
              <a:rPr lang="es-ES" dirty="0" err="1"/>
              <a:t>an</a:t>
            </a:r>
            <a:r>
              <a:rPr lang="es-ES" dirty="0"/>
              <a:t> </a:t>
            </a:r>
            <a:r>
              <a:rPr lang="es-ES" u="sng" dirty="0"/>
              <a:t>output RDD</a:t>
            </a:r>
            <a:endParaRPr lang="en-US" u="sng" dirty="0"/>
          </a:p>
        </p:txBody>
      </p:sp>
      <p:sp>
        <p:nvSpPr>
          <p:cNvPr id="9" name="TextBox 8"/>
          <p:cNvSpPr txBox="1"/>
          <p:nvPr/>
        </p:nvSpPr>
        <p:spPr>
          <a:xfrm>
            <a:off x="7090943" y="602896"/>
            <a:ext cx="5360340" cy="1338828"/>
          </a:xfrm>
          <a:prstGeom prst="rect">
            <a:avLst/>
          </a:prstGeom>
          <a:noFill/>
        </p:spPr>
        <p:txBody>
          <a:bodyPr wrap="square" rtlCol="0">
            <a:spAutoFit/>
          </a:bodyPr>
          <a:lstStyle/>
          <a:p>
            <a:pPr>
              <a:lnSpc>
                <a:spcPct val="150000"/>
              </a:lnSpc>
            </a:pPr>
            <a:r>
              <a:rPr lang="es-ES" b="1" dirty="0"/>
              <a:t>Actions</a:t>
            </a:r>
            <a:r>
              <a:rPr lang="es-ES" dirty="0"/>
              <a:t> are </a:t>
            </a:r>
            <a:r>
              <a:rPr lang="es-ES" b="1" dirty="0" err="1"/>
              <a:t>eagerly</a:t>
            </a:r>
            <a:r>
              <a:rPr lang="es-ES" b="1" dirty="0"/>
              <a:t> </a:t>
            </a:r>
            <a:r>
              <a:rPr lang="es-ES" b="1" dirty="0" err="1"/>
              <a:t>executed</a:t>
            </a:r>
            <a:r>
              <a:rPr lang="es-ES" b="1" dirty="0"/>
              <a:t> </a:t>
            </a:r>
            <a:r>
              <a:rPr lang="es-ES" dirty="0" err="1"/>
              <a:t>operations</a:t>
            </a:r>
            <a:r>
              <a:rPr lang="es-ES" dirty="0"/>
              <a:t> </a:t>
            </a:r>
            <a:r>
              <a:rPr lang="es-ES" dirty="0" err="1"/>
              <a:t>which</a:t>
            </a:r>
            <a:r>
              <a:rPr lang="es-ES" dirty="0"/>
              <a:t> </a:t>
            </a:r>
            <a:r>
              <a:rPr lang="es-ES" dirty="0" err="1"/>
              <a:t>initiate</a:t>
            </a:r>
            <a:r>
              <a:rPr lang="es-ES" dirty="0"/>
              <a:t> </a:t>
            </a:r>
            <a:r>
              <a:rPr lang="es-ES" dirty="0" err="1"/>
              <a:t>the</a:t>
            </a:r>
            <a:r>
              <a:rPr lang="es-ES" dirty="0"/>
              <a:t> real </a:t>
            </a:r>
            <a:r>
              <a:rPr lang="es-ES" dirty="0" err="1"/>
              <a:t>computation</a:t>
            </a:r>
            <a:r>
              <a:rPr lang="es-ES" dirty="0"/>
              <a:t> </a:t>
            </a:r>
            <a:r>
              <a:rPr lang="es-ES" dirty="0" err="1"/>
              <a:t>on</a:t>
            </a:r>
            <a:r>
              <a:rPr lang="es-ES" dirty="0"/>
              <a:t> a </a:t>
            </a:r>
            <a:r>
              <a:rPr lang="es-ES" u="sng" dirty="0"/>
              <a:t>input RDD</a:t>
            </a:r>
          </a:p>
          <a:p>
            <a:pPr>
              <a:lnSpc>
                <a:spcPct val="150000"/>
              </a:lnSpc>
            </a:pPr>
            <a:r>
              <a:rPr lang="es-ES" dirty="0"/>
              <a:t>to produce a </a:t>
            </a:r>
            <a:r>
              <a:rPr lang="es-ES" u="sng" dirty="0" err="1"/>
              <a:t>Scalar</a:t>
            </a:r>
            <a:r>
              <a:rPr lang="es-ES" u="sng" dirty="0"/>
              <a:t> </a:t>
            </a:r>
            <a:r>
              <a:rPr lang="es-ES" u="sng" dirty="0" err="1"/>
              <a:t>or</a:t>
            </a:r>
            <a:r>
              <a:rPr lang="es-ES" u="sng" dirty="0"/>
              <a:t> </a:t>
            </a:r>
            <a:r>
              <a:rPr lang="es-ES" u="sng" dirty="0" err="1"/>
              <a:t>Collection</a:t>
            </a:r>
            <a:r>
              <a:rPr lang="es-ES" u="sng" dirty="0"/>
              <a:t> Output</a:t>
            </a:r>
            <a:endParaRPr lang="en-US" u="sng" dirty="0"/>
          </a:p>
        </p:txBody>
      </p:sp>
    </p:spTree>
    <p:extLst>
      <p:ext uri="{BB962C8B-B14F-4D97-AF65-F5344CB8AC3E}">
        <p14:creationId xmlns:p14="http://schemas.microsoft.com/office/powerpoint/2010/main" xmlns="" val="31779286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Lazy</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Evaluation</a:t>
            </a:r>
            <a:r>
              <a:rPr lang="es-ES" sz="2180" spc="-1" dirty="0">
                <a:solidFill>
                  <a:srgbClr val="0099CC"/>
                </a:solidFill>
                <a:uFill>
                  <a:solidFill>
                    <a:srgbClr val="FFFFFF"/>
                  </a:solidFill>
                </a:uFill>
                <a:latin typeface="Century Gothic"/>
                <a:ea typeface="MS PGothic"/>
              </a:rPr>
              <a:t> and DAG</a:t>
            </a:r>
            <a:endParaRPr lang="en-US" spc="-1" dirty="0">
              <a:solidFill>
                <a:srgbClr val="000000"/>
              </a:solidFill>
              <a:uFill>
                <a:solidFill>
                  <a:srgbClr val="FFFFFF"/>
                </a:solidFill>
              </a:u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2012" y="1100137"/>
            <a:ext cx="10467975" cy="4657725"/>
          </a:xfrm>
          <a:prstGeom prst="rect">
            <a:avLst/>
          </a:prstGeom>
        </p:spPr>
      </p:pic>
    </p:spTree>
    <p:extLst>
      <p:ext uri="{BB962C8B-B14F-4D97-AF65-F5344CB8AC3E}">
        <p14:creationId xmlns:p14="http://schemas.microsoft.com/office/powerpoint/2010/main" xmlns="" val="9667839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Job </a:t>
            </a:r>
            <a:r>
              <a:rPr lang="es-ES" sz="2180" spc="-1" dirty="0" err="1">
                <a:solidFill>
                  <a:srgbClr val="0099CC"/>
                </a:solidFill>
                <a:uFill>
                  <a:solidFill>
                    <a:srgbClr val="FFFFFF"/>
                  </a:solidFill>
                </a:uFill>
                <a:latin typeface="Century Gothic"/>
                <a:ea typeface="MS PGothic"/>
              </a:rPr>
              <a:t>Scheduling</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Process</a:t>
            </a:r>
            <a:endParaRPr lang="en-US" spc="-1" dirty="0">
              <a:solidFill>
                <a:srgbClr val="000000"/>
              </a:solidFill>
              <a:uFill>
                <a:solidFill>
                  <a:srgbClr val="FFFFFF"/>
                </a:solidFill>
              </a:uFill>
            </a:endParaRPr>
          </a:p>
        </p:txBody>
      </p:sp>
      <p:grpSp>
        <p:nvGrpSpPr>
          <p:cNvPr id="6" name="Group 5"/>
          <p:cNvGrpSpPr/>
          <p:nvPr/>
        </p:nvGrpSpPr>
        <p:grpSpPr>
          <a:xfrm>
            <a:off x="2052014" y="1942667"/>
            <a:ext cx="1356030" cy="1112763"/>
            <a:chOff x="515410" y="2667000"/>
            <a:chExt cx="1433286" cy="1231295"/>
          </a:xfrm>
        </p:grpSpPr>
        <p:sp>
          <p:nvSpPr>
            <p:cNvPr id="80" name="Rounded Rectangle 79"/>
            <p:cNvSpPr/>
            <p:nvPr/>
          </p:nvSpPr>
          <p:spPr>
            <a:xfrm>
              <a:off x="932695" y="3136295"/>
              <a:ext cx="580572" cy="30480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l" defTabSz="457200" rtl="0" fontAlgn="base">
                <a:spcBef>
                  <a:spcPct val="0"/>
                </a:spcBef>
                <a:spcAft>
                  <a:spcPct val="0"/>
                </a:spcAft>
                <a:defRPr sz="2400" kern="1200">
                  <a:solidFill>
                    <a:schemeClr val="dk1"/>
                  </a:solidFill>
                  <a:latin typeface="+mn-lt"/>
                  <a:ea typeface="+mn-ea"/>
                  <a:cs typeface="+mn-cs"/>
                </a:defRPr>
              </a:lvl1pPr>
              <a:lvl2pPr marL="457200" algn="l" defTabSz="457200" rtl="0" fontAlgn="base">
                <a:spcBef>
                  <a:spcPct val="0"/>
                </a:spcBef>
                <a:spcAft>
                  <a:spcPct val="0"/>
                </a:spcAft>
                <a:defRPr sz="2400" kern="1200">
                  <a:solidFill>
                    <a:schemeClr val="dk1"/>
                  </a:solidFill>
                  <a:latin typeface="+mn-lt"/>
                  <a:ea typeface="+mn-ea"/>
                  <a:cs typeface="+mn-cs"/>
                </a:defRPr>
              </a:lvl2pPr>
              <a:lvl3pPr marL="914400" algn="l" defTabSz="457200" rtl="0" fontAlgn="base">
                <a:spcBef>
                  <a:spcPct val="0"/>
                </a:spcBef>
                <a:spcAft>
                  <a:spcPct val="0"/>
                </a:spcAft>
                <a:defRPr sz="2400" kern="1200">
                  <a:solidFill>
                    <a:schemeClr val="dk1"/>
                  </a:solidFill>
                  <a:latin typeface="+mn-lt"/>
                  <a:ea typeface="+mn-ea"/>
                  <a:cs typeface="+mn-cs"/>
                </a:defRPr>
              </a:lvl3pPr>
              <a:lvl4pPr marL="1371600" algn="l" defTabSz="457200" rtl="0" fontAlgn="base">
                <a:spcBef>
                  <a:spcPct val="0"/>
                </a:spcBef>
                <a:spcAft>
                  <a:spcPct val="0"/>
                </a:spcAft>
                <a:defRPr sz="2400" kern="1200">
                  <a:solidFill>
                    <a:schemeClr val="dk1"/>
                  </a:solidFill>
                  <a:latin typeface="+mn-lt"/>
                  <a:ea typeface="+mn-ea"/>
                  <a:cs typeface="+mn-cs"/>
                </a:defRPr>
              </a:lvl4pPr>
              <a:lvl5pPr marL="1828800" algn="l" defTabSz="457200" rtl="0" fontAlgn="base">
                <a:spcBef>
                  <a:spcPct val="0"/>
                </a:spcBef>
                <a:spcAft>
                  <a:spcPct val="0"/>
                </a:spcAft>
                <a:defRPr sz="2400" kern="1200">
                  <a:solidFill>
                    <a:schemeClr val="dk1"/>
                  </a:solidFill>
                  <a:latin typeface="+mn-lt"/>
                  <a:ea typeface="+mn-ea"/>
                  <a:cs typeface="+mn-cs"/>
                </a:defRPr>
              </a:lvl5pPr>
              <a:lvl6pPr marL="2286000" algn="l" defTabSz="457200" rtl="0" eaLnBrk="1" latinLnBrk="0" hangingPunct="1">
                <a:defRPr sz="2400" kern="1200">
                  <a:solidFill>
                    <a:schemeClr val="dk1"/>
                  </a:solidFill>
                  <a:latin typeface="+mn-lt"/>
                  <a:ea typeface="+mn-ea"/>
                  <a:cs typeface="+mn-cs"/>
                </a:defRPr>
              </a:lvl6pPr>
              <a:lvl7pPr marL="2743200" algn="l" defTabSz="457200" rtl="0" eaLnBrk="1" latinLnBrk="0" hangingPunct="1">
                <a:defRPr sz="2400" kern="1200">
                  <a:solidFill>
                    <a:schemeClr val="dk1"/>
                  </a:solidFill>
                  <a:latin typeface="+mn-lt"/>
                  <a:ea typeface="+mn-ea"/>
                  <a:cs typeface="+mn-cs"/>
                </a:defRPr>
              </a:lvl7pPr>
              <a:lvl8pPr marL="3200400" algn="l" defTabSz="457200" rtl="0" eaLnBrk="1" latinLnBrk="0" hangingPunct="1">
                <a:defRPr sz="2400" kern="1200">
                  <a:solidFill>
                    <a:schemeClr val="dk1"/>
                  </a:solidFill>
                  <a:latin typeface="+mn-lt"/>
                  <a:ea typeface="+mn-ea"/>
                  <a:cs typeface="+mn-cs"/>
                </a:defRPr>
              </a:lvl8pPr>
              <a:lvl9pPr marL="3657600" algn="l" defTabSz="457200" rtl="0" eaLnBrk="1" latinLnBrk="0" hangingPunct="1">
                <a:defRPr sz="2400" kern="1200">
                  <a:solidFill>
                    <a:schemeClr val="dk1"/>
                  </a:solidFill>
                  <a:latin typeface="+mn-lt"/>
                  <a:ea typeface="+mn-ea"/>
                  <a:cs typeface="+mn-cs"/>
                </a:defRPr>
              </a:lvl9pPr>
            </a:lstStyle>
            <a:p>
              <a:pPr algn="ctr"/>
              <a:endParaRPr lang="en-US"/>
            </a:p>
          </p:txBody>
        </p:sp>
        <p:sp>
          <p:nvSpPr>
            <p:cNvPr id="81" name="Rounded Rectangle 80"/>
            <p:cNvSpPr/>
            <p:nvPr/>
          </p:nvSpPr>
          <p:spPr>
            <a:xfrm>
              <a:off x="1353610" y="2667000"/>
              <a:ext cx="595086" cy="30480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l" defTabSz="457200" rtl="0" fontAlgn="base">
                <a:spcBef>
                  <a:spcPct val="0"/>
                </a:spcBef>
                <a:spcAft>
                  <a:spcPct val="0"/>
                </a:spcAft>
                <a:defRPr sz="2400" kern="1200">
                  <a:solidFill>
                    <a:schemeClr val="dk1"/>
                  </a:solidFill>
                  <a:latin typeface="+mn-lt"/>
                  <a:ea typeface="+mn-ea"/>
                  <a:cs typeface="+mn-cs"/>
                </a:defRPr>
              </a:lvl1pPr>
              <a:lvl2pPr marL="457200" algn="l" defTabSz="457200" rtl="0" fontAlgn="base">
                <a:spcBef>
                  <a:spcPct val="0"/>
                </a:spcBef>
                <a:spcAft>
                  <a:spcPct val="0"/>
                </a:spcAft>
                <a:defRPr sz="2400" kern="1200">
                  <a:solidFill>
                    <a:schemeClr val="dk1"/>
                  </a:solidFill>
                  <a:latin typeface="+mn-lt"/>
                  <a:ea typeface="+mn-ea"/>
                  <a:cs typeface="+mn-cs"/>
                </a:defRPr>
              </a:lvl2pPr>
              <a:lvl3pPr marL="914400" algn="l" defTabSz="457200" rtl="0" fontAlgn="base">
                <a:spcBef>
                  <a:spcPct val="0"/>
                </a:spcBef>
                <a:spcAft>
                  <a:spcPct val="0"/>
                </a:spcAft>
                <a:defRPr sz="2400" kern="1200">
                  <a:solidFill>
                    <a:schemeClr val="dk1"/>
                  </a:solidFill>
                  <a:latin typeface="+mn-lt"/>
                  <a:ea typeface="+mn-ea"/>
                  <a:cs typeface="+mn-cs"/>
                </a:defRPr>
              </a:lvl3pPr>
              <a:lvl4pPr marL="1371600" algn="l" defTabSz="457200" rtl="0" fontAlgn="base">
                <a:spcBef>
                  <a:spcPct val="0"/>
                </a:spcBef>
                <a:spcAft>
                  <a:spcPct val="0"/>
                </a:spcAft>
                <a:defRPr sz="2400" kern="1200">
                  <a:solidFill>
                    <a:schemeClr val="dk1"/>
                  </a:solidFill>
                  <a:latin typeface="+mn-lt"/>
                  <a:ea typeface="+mn-ea"/>
                  <a:cs typeface="+mn-cs"/>
                </a:defRPr>
              </a:lvl4pPr>
              <a:lvl5pPr marL="1828800" algn="l" defTabSz="457200" rtl="0" fontAlgn="base">
                <a:spcBef>
                  <a:spcPct val="0"/>
                </a:spcBef>
                <a:spcAft>
                  <a:spcPct val="0"/>
                </a:spcAft>
                <a:defRPr sz="2400" kern="1200">
                  <a:solidFill>
                    <a:schemeClr val="dk1"/>
                  </a:solidFill>
                  <a:latin typeface="+mn-lt"/>
                  <a:ea typeface="+mn-ea"/>
                  <a:cs typeface="+mn-cs"/>
                </a:defRPr>
              </a:lvl5pPr>
              <a:lvl6pPr marL="2286000" algn="l" defTabSz="457200" rtl="0" eaLnBrk="1" latinLnBrk="0" hangingPunct="1">
                <a:defRPr sz="2400" kern="1200">
                  <a:solidFill>
                    <a:schemeClr val="dk1"/>
                  </a:solidFill>
                  <a:latin typeface="+mn-lt"/>
                  <a:ea typeface="+mn-ea"/>
                  <a:cs typeface="+mn-cs"/>
                </a:defRPr>
              </a:lvl6pPr>
              <a:lvl7pPr marL="2743200" algn="l" defTabSz="457200" rtl="0" eaLnBrk="1" latinLnBrk="0" hangingPunct="1">
                <a:defRPr sz="2400" kern="1200">
                  <a:solidFill>
                    <a:schemeClr val="dk1"/>
                  </a:solidFill>
                  <a:latin typeface="+mn-lt"/>
                  <a:ea typeface="+mn-ea"/>
                  <a:cs typeface="+mn-cs"/>
                </a:defRPr>
              </a:lvl7pPr>
              <a:lvl8pPr marL="3200400" algn="l" defTabSz="457200" rtl="0" eaLnBrk="1" latinLnBrk="0" hangingPunct="1">
                <a:defRPr sz="2400" kern="1200">
                  <a:solidFill>
                    <a:schemeClr val="dk1"/>
                  </a:solidFill>
                  <a:latin typeface="+mn-lt"/>
                  <a:ea typeface="+mn-ea"/>
                  <a:cs typeface="+mn-cs"/>
                </a:defRPr>
              </a:lvl8pPr>
              <a:lvl9pPr marL="3657600" algn="l" defTabSz="457200" rtl="0" eaLnBrk="1" latinLnBrk="0" hangingPunct="1">
                <a:defRPr sz="2400" kern="1200">
                  <a:solidFill>
                    <a:schemeClr val="dk1"/>
                  </a:solidFill>
                  <a:latin typeface="+mn-lt"/>
                  <a:ea typeface="+mn-ea"/>
                  <a:cs typeface="+mn-cs"/>
                </a:defRPr>
              </a:lvl9pPr>
            </a:lstStyle>
            <a:p>
              <a:pPr algn="ctr"/>
              <a:endParaRPr lang="en-US"/>
            </a:p>
          </p:txBody>
        </p:sp>
        <p:sp>
          <p:nvSpPr>
            <p:cNvPr id="82" name="Rounded Rectangle 81"/>
            <p:cNvSpPr/>
            <p:nvPr/>
          </p:nvSpPr>
          <p:spPr>
            <a:xfrm>
              <a:off x="515410" y="2673048"/>
              <a:ext cx="595086" cy="30480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l" defTabSz="457200" rtl="0" fontAlgn="base">
                <a:spcBef>
                  <a:spcPct val="0"/>
                </a:spcBef>
                <a:spcAft>
                  <a:spcPct val="0"/>
                </a:spcAft>
                <a:defRPr sz="2400" kern="1200">
                  <a:solidFill>
                    <a:schemeClr val="dk1"/>
                  </a:solidFill>
                  <a:latin typeface="+mn-lt"/>
                  <a:ea typeface="+mn-ea"/>
                  <a:cs typeface="+mn-cs"/>
                </a:defRPr>
              </a:lvl1pPr>
              <a:lvl2pPr marL="457200" algn="l" defTabSz="457200" rtl="0" fontAlgn="base">
                <a:spcBef>
                  <a:spcPct val="0"/>
                </a:spcBef>
                <a:spcAft>
                  <a:spcPct val="0"/>
                </a:spcAft>
                <a:defRPr sz="2400" kern="1200">
                  <a:solidFill>
                    <a:schemeClr val="dk1"/>
                  </a:solidFill>
                  <a:latin typeface="+mn-lt"/>
                  <a:ea typeface="+mn-ea"/>
                  <a:cs typeface="+mn-cs"/>
                </a:defRPr>
              </a:lvl2pPr>
              <a:lvl3pPr marL="914400" algn="l" defTabSz="457200" rtl="0" fontAlgn="base">
                <a:spcBef>
                  <a:spcPct val="0"/>
                </a:spcBef>
                <a:spcAft>
                  <a:spcPct val="0"/>
                </a:spcAft>
                <a:defRPr sz="2400" kern="1200">
                  <a:solidFill>
                    <a:schemeClr val="dk1"/>
                  </a:solidFill>
                  <a:latin typeface="+mn-lt"/>
                  <a:ea typeface="+mn-ea"/>
                  <a:cs typeface="+mn-cs"/>
                </a:defRPr>
              </a:lvl3pPr>
              <a:lvl4pPr marL="1371600" algn="l" defTabSz="457200" rtl="0" fontAlgn="base">
                <a:spcBef>
                  <a:spcPct val="0"/>
                </a:spcBef>
                <a:spcAft>
                  <a:spcPct val="0"/>
                </a:spcAft>
                <a:defRPr sz="2400" kern="1200">
                  <a:solidFill>
                    <a:schemeClr val="dk1"/>
                  </a:solidFill>
                  <a:latin typeface="+mn-lt"/>
                  <a:ea typeface="+mn-ea"/>
                  <a:cs typeface="+mn-cs"/>
                </a:defRPr>
              </a:lvl4pPr>
              <a:lvl5pPr marL="1828800" algn="l" defTabSz="457200" rtl="0" fontAlgn="base">
                <a:spcBef>
                  <a:spcPct val="0"/>
                </a:spcBef>
                <a:spcAft>
                  <a:spcPct val="0"/>
                </a:spcAft>
                <a:defRPr sz="2400" kern="1200">
                  <a:solidFill>
                    <a:schemeClr val="dk1"/>
                  </a:solidFill>
                  <a:latin typeface="+mn-lt"/>
                  <a:ea typeface="+mn-ea"/>
                  <a:cs typeface="+mn-cs"/>
                </a:defRPr>
              </a:lvl5pPr>
              <a:lvl6pPr marL="2286000" algn="l" defTabSz="457200" rtl="0" eaLnBrk="1" latinLnBrk="0" hangingPunct="1">
                <a:defRPr sz="2400" kern="1200">
                  <a:solidFill>
                    <a:schemeClr val="dk1"/>
                  </a:solidFill>
                  <a:latin typeface="+mn-lt"/>
                  <a:ea typeface="+mn-ea"/>
                  <a:cs typeface="+mn-cs"/>
                </a:defRPr>
              </a:lvl6pPr>
              <a:lvl7pPr marL="2743200" algn="l" defTabSz="457200" rtl="0" eaLnBrk="1" latinLnBrk="0" hangingPunct="1">
                <a:defRPr sz="2400" kern="1200">
                  <a:solidFill>
                    <a:schemeClr val="dk1"/>
                  </a:solidFill>
                  <a:latin typeface="+mn-lt"/>
                  <a:ea typeface="+mn-ea"/>
                  <a:cs typeface="+mn-cs"/>
                </a:defRPr>
              </a:lvl7pPr>
              <a:lvl8pPr marL="3200400" algn="l" defTabSz="457200" rtl="0" eaLnBrk="1" latinLnBrk="0" hangingPunct="1">
                <a:defRPr sz="2400" kern="1200">
                  <a:solidFill>
                    <a:schemeClr val="dk1"/>
                  </a:solidFill>
                  <a:latin typeface="+mn-lt"/>
                  <a:ea typeface="+mn-ea"/>
                  <a:cs typeface="+mn-cs"/>
                </a:defRPr>
              </a:lvl8pPr>
              <a:lvl9pPr marL="3657600" algn="l" defTabSz="457200" rtl="0" eaLnBrk="1" latinLnBrk="0" hangingPunct="1">
                <a:defRPr sz="2400" kern="1200">
                  <a:solidFill>
                    <a:schemeClr val="dk1"/>
                  </a:solidFill>
                  <a:latin typeface="+mn-lt"/>
                  <a:ea typeface="+mn-ea"/>
                  <a:cs typeface="+mn-cs"/>
                </a:defRPr>
              </a:lvl9pPr>
            </a:lstStyle>
            <a:p>
              <a:pPr algn="ctr"/>
              <a:endParaRPr lang="en-US"/>
            </a:p>
          </p:txBody>
        </p:sp>
        <p:sp>
          <p:nvSpPr>
            <p:cNvPr id="83" name="Rounded Rectangle 82"/>
            <p:cNvSpPr/>
            <p:nvPr/>
          </p:nvSpPr>
          <p:spPr>
            <a:xfrm>
              <a:off x="932695" y="3593495"/>
              <a:ext cx="580572" cy="30480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l" defTabSz="457200" rtl="0" fontAlgn="base">
                <a:spcBef>
                  <a:spcPct val="0"/>
                </a:spcBef>
                <a:spcAft>
                  <a:spcPct val="0"/>
                </a:spcAft>
                <a:defRPr sz="2400" kern="1200">
                  <a:solidFill>
                    <a:schemeClr val="dk1"/>
                  </a:solidFill>
                  <a:latin typeface="+mn-lt"/>
                  <a:ea typeface="+mn-ea"/>
                  <a:cs typeface="+mn-cs"/>
                </a:defRPr>
              </a:lvl1pPr>
              <a:lvl2pPr marL="457200" algn="l" defTabSz="457200" rtl="0" fontAlgn="base">
                <a:spcBef>
                  <a:spcPct val="0"/>
                </a:spcBef>
                <a:spcAft>
                  <a:spcPct val="0"/>
                </a:spcAft>
                <a:defRPr sz="2400" kern="1200">
                  <a:solidFill>
                    <a:schemeClr val="dk1"/>
                  </a:solidFill>
                  <a:latin typeface="+mn-lt"/>
                  <a:ea typeface="+mn-ea"/>
                  <a:cs typeface="+mn-cs"/>
                </a:defRPr>
              </a:lvl2pPr>
              <a:lvl3pPr marL="914400" algn="l" defTabSz="457200" rtl="0" fontAlgn="base">
                <a:spcBef>
                  <a:spcPct val="0"/>
                </a:spcBef>
                <a:spcAft>
                  <a:spcPct val="0"/>
                </a:spcAft>
                <a:defRPr sz="2400" kern="1200">
                  <a:solidFill>
                    <a:schemeClr val="dk1"/>
                  </a:solidFill>
                  <a:latin typeface="+mn-lt"/>
                  <a:ea typeface="+mn-ea"/>
                  <a:cs typeface="+mn-cs"/>
                </a:defRPr>
              </a:lvl3pPr>
              <a:lvl4pPr marL="1371600" algn="l" defTabSz="457200" rtl="0" fontAlgn="base">
                <a:spcBef>
                  <a:spcPct val="0"/>
                </a:spcBef>
                <a:spcAft>
                  <a:spcPct val="0"/>
                </a:spcAft>
                <a:defRPr sz="2400" kern="1200">
                  <a:solidFill>
                    <a:schemeClr val="dk1"/>
                  </a:solidFill>
                  <a:latin typeface="+mn-lt"/>
                  <a:ea typeface="+mn-ea"/>
                  <a:cs typeface="+mn-cs"/>
                </a:defRPr>
              </a:lvl4pPr>
              <a:lvl5pPr marL="1828800" algn="l" defTabSz="457200" rtl="0" fontAlgn="base">
                <a:spcBef>
                  <a:spcPct val="0"/>
                </a:spcBef>
                <a:spcAft>
                  <a:spcPct val="0"/>
                </a:spcAft>
                <a:defRPr sz="2400" kern="1200">
                  <a:solidFill>
                    <a:schemeClr val="dk1"/>
                  </a:solidFill>
                  <a:latin typeface="+mn-lt"/>
                  <a:ea typeface="+mn-ea"/>
                  <a:cs typeface="+mn-cs"/>
                </a:defRPr>
              </a:lvl5pPr>
              <a:lvl6pPr marL="2286000" algn="l" defTabSz="457200" rtl="0" eaLnBrk="1" latinLnBrk="0" hangingPunct="1">
                <a:defRPr sz="2400" kern="1200">
                  <a:solidFill>
                    <a:schemeClr val="dk1"/>
                  </a:solidFill>
                  <a:latin typeface="+mn-lt"/>
                  <a:ea typeface="+mn-ea"/>
                  <a:cs typeface="+mn-cs"/>
                </a:defRPr>
              </a:lvl6pPr>
              <a:lvl7pPr marL="2743200" algn="l" defTabSz="457200" rtl="0" eaLnBrk="1" latinLnBrk="0" hangingPunct="1">
                <a:defRPr sz="2400" kern="1200">
                  <a:solidFill>
                    <a:schemeClr val="dk1"/>
                  </a:solidFill>
                  <a:latin typeface="+mn-lt"/>
                  <a:ea typeface="+mn-ea"/>
                  <a:cs typeface="+mn-cs"/>
                </a:defRPr>
              </a:lvl7pPr>
              <a:lvl8pPr marL="3200400" algn="l" defTabSz="457200" rtl="0" eaLnBrk="1" latinLnBrk="0" hangingPunct="1">
                <a:defRPr sz="2400" kern="1200">
                  <a:solidFill>
                    <a:schemeClr val="dk1"/>
                  </a:solidFill>
                  <a:latin typeface="+mn-lt"/>
                  <a:ea typeface="+mn-ea"/>
                  <a:cs typeface="+mn-cs"/>
                </a:defRPr>
              </a:lvl8pPr>
              <a:lvl9pPr marL="3657600" algn="l" defTabSz="457200" rtl="0" eaLnBrk="1" latinLnBrk="0" hangingPunct="1">
                <a:defRPr sz="2400" kern="1200">
                  <a:solidFill>
                    <a:schemeClr val="dk1"/>
                  </a:solidFill>
                  <a:latin typeface="+mn-lt"/>
                  <a:ea typeface="+mn-ea"/>
                  <a:cs typeface="+mn-cs"/>
                </a:defRPr>
              </a:lvl9pPr>
            </a:lstStyle>
            <a:p>
              <a:pPr algn="ctr"/>
              <a:endParaRPr lang="en-US"/>
            </a:p>
          </p:txBody>
        </p:sp>
      </p:grpSp>
      <p:cxnSp>
        <p:nvCxnSpPr>
          <p:cNvPr id="8" name="Straight Connector 7"/>
          <p:cNvCxnSpPr>
            <a:stCxn id="82" idx="2"/>
            <a:endCxn id="80" idx="0"/>
          </p:cNvCxnSpPr>
          <p:nvPr/>
        </p:nvCxnSpPr>
        <p:spPr>
          <a:xfrm>
            <a:off x="2333520" y="2223588"/>
            <a:ext cx="387926" cy="143193"/>
          </a:xfrm>
          <a:prstGeom prst="line">
            <a:avLst/>
          </a:prstGeom>
          <a:ln w="190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81" idx="2"/>
            <a:endCxn id="80" idx="0"/>
          </p:cNvCxnSpPr>
          <p:nvPr/>
        </p:nvCxnSpPr>
        <p:spPr>
          <a:xfrm flipH="1">
            <a:off x="2721446" y="2218122"/>
            <a:ext cx="405093" cy="148659"/>
          </a:xfrm>
          <a:prstGeom prst="line">
            <a:avLst/>
          </a:prstGeom>
          <a:ln w="190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83" idx="0"/>
            <a:endCxn id="80" idx="2"/>
          </p:cNvCxnSpPr>
          <p:nvPr/>
        </p:nvCxnSpPr>
        <p:spPr>
          <a:xfrm flipV="1">
            <a:off x="2721446" y="2642239"/>
            <a:ext cx="0" cy="137729"/>
          </a:xfrm>
          <a:prstGeom prst="line">
            <a:avLst/>
          </a:prstGeom>
          <a:ln w="19050" cmpd="sng">
            <a:solidFill>
              <a:schemeClr val="tx1"/>
            </a:solidFill>
            <a:headEnd type="triangle" w="med" len="med"/>
            <a:tailEnd type="none"/>
          </a:ln>
          <a:effectLst/>
        </p:spPr>
        <p:style>
          <a:lnRef idx="2">
            <a:schemeClr val="accent1"/>
          </a:lnRef>
          <a:fillRef idx="0">
            <a:schemeClr val="accent1"/>
          </a:fillRef>
          <a:effectRef idx="1">
            <a:schemeClr val="accent1"/>
          </a:effectRef>
          <a:fontRef idx="minor">
            <a:schemeClr val="tx1"/>
          </a:fontRef>
        </p:style>
      </p:cxnSp>
      <p:sp>
        <p:nvSpPr>
          <p:cNvPr id="11" name="TextBox 31"/>
          <p:cNvSpPr txBox="1"/>
          <p:nvPr/>
        </p:nvSpPr>
        <p:spPr>
          <a:xfrm>
            <a:off x="1652568" y="3450942"/>
            <a:ext cx="1923235" cy="784830"/>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450" dirty="0">
                <a:latin typeface="Lucida Console"/>
                <a:cs typeface="Lucida Console"/>
              </a:rPr>
              <a:t>rdd1.</a:t>
            </a:r>
            <a:r>
              <a:rPr lang="en-US" sz="1450" dirty="0">
                <a:solidFill>
                  <a:srgbClr val="3366FF"/>
                </a:solidFill>
                <a:latin typeface="Lucida Console"/>
                <a:cs typeface="Lucida Console"/>
              </a:rPr>
              <a:t>join</a:t>
            </a:r>
            <a:r>
              <a:rPr lang="en-US" sz="1450" dirty="0">
                <a:latin typeface="Lucida Console"/>
                <a:cs typeface="Lucida Console"/>
              </a:rPr>
              <a:t>(rdd2)</a:t>
            </a:r>
            <a:br>
              <a:rPr lang="en-US" sz="1450" dirty="0">
                <a:latin typeface="Lucida Console"/>
                <a:cs typeface="Lucida Console"/>
              </a:rPr>
            </a:br>
            <a:r>
              <a:rPr lang="en-US" sz="1450" dirty="0">
                <a:latin typeface="Lucida Console"/>
                <a:cs typeface="Lucida Console"/>
              </a:rPr>
              <a:t>    .</a:t>
            </a:r>
            <a:r>
              <a:rPr lang="en-US" sz="1450" dirty="0" err="1">
                <a:solidFill>
                  <a:srgbClr val="3366FF"/>
                </a:solidFill>
                <a:latin typeface="Lucida Console"/>
                <a:cs typeface="Lucida Console"/>
              </a:rPr>
              <a:t>groupBy</a:t>
            </a:r>
            <a:r>
              <a:rPr lang="en-US" sz="1450" dirty="0">
                <a:latin typeface="Lucida Console"/>
                <a:cs typeface="Lucida Console"/>
              </a:rPr>
              <a:t>(…)</a:t>
            </a:r>
          </a:p>
          <a:p>
            <a:r>
              <a:rPr lang="en-US" sz="1450" dirty="0">
                <a:latin typeface="Lucida Console"/>
                <a:cs typeface="Lucida Console"/>
              </a:rPr>
              <a:t>    .</a:t>
            </a:r>
            <a:r>
              <a:rPr lang="en-US" sz="1450" dirty="0">
                <a:solidFill>
                  <a:srgbClr val="3366FF"/>
                </a:solidFill>
                <a:latin typeface="Lucida Console"/>
                <a:cs typeface="Lucida Console"/>
              </a:rPr>
              <a:t>filter</a:t>
            </a:r>
            <a:r>
              <a:rPr lang="en-US" sz="1450" dirty="0">
                <a:latin typeface="Lucida Console"/>
                <a:cs typeface="Lucida Console"/>
              </a:rPr>
              <a:t>(…)</a:t>
            </a:r>
          </a:p>
        </p:txBody>
      </p:sp>
      <p:cxnSp>
        <p:nvCxnSpPr>
          <p:cNvPr id="12" name="Straight Arrow Connector 11"/>
          <p:cNvCxnSpPr/>
          <p:nvPr/>
        </p:nvCxnSpPr>
        <p:spPr>
          <a:xfrm flipV="1">
            <a:off x="1943009" y="3062685"/>
            <a:ext cx="280609" cy="312057"/>
          </a:xfrm>
          <a:prstGeom prst="straightConnector1">
            <a:avLst/>
          </a:prstGeom>
          <a:ln w="571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36"/>
          <p:cNvSpPr txBox="1"/>
          <p:nvPr/>
        </p:nvSpPr>
        <p:spPr>
          <a:xfrm>
            <a:off x="1855475" y="1077020"/>
            <a:ext cx="1676999" cy="430887"/>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2200" dirty="0">
                <a:latin typeface="Corbel"/>
                <a:cs typeface="Corbel"/>
              </a:rPr>
              <a:t>RDD Objects</a:t>
            </a:r>
          </a:p>
        </p:txBody>
      </p:sp>
      <p:sp>
        <p:nvSpPr>
          <p:cNvPr id="14" name="TextBox 92"/>
          <p:cNvSpPr txBox="1"/>
          <p:nvPr/>
        </p:nvSpPr>
        <p:spPr>
          <a:xfrm>
            <a:off x="1572925" y="4410095"/>
            <a:ext cx="2284913" cy="384721"/>
          </a:xfrm>
          <a:prstGeom prst="rect">
            <a:avLst/>
          </a:prstGeom>
          <a:noFill/>
        </p:spPr>
        <p:txBody>
          <a:bodyPr wrap="squar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900" dirty="0">
                <a:latin typeface="Corbel"/>
                <a:cs typeface="Corbel"/>
              </a:rPr>
              <a:t>build operator DAG</a:t>
            </a:r>
            <a:endParaRPr lang="en-US" sz="1900" i="1" dirty="0">
              <a:latin typeface="Corbel"/>
              <a:cs typeface="Corbel"/>
            </a:endParaRPr>
          </a:p>
        </p:txBody>
      </p:sp>
      <p:sp>
        <p:nvSpPr>
          <p:cNvPr id="15" name="Rounded Rectangle 14"/>
          <p:cNvSpPr/>
          <p:nvPr/>
        </p:nvSpPr>
        <p:spPr>
          <a:xfrm>
            <a:off x="4089300" y="5057685"/>
            <a:ext cx="1631703" cy="723296"/>
          </a:xfrm>
          <a:prstGeom prst="roundRect">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rtlCol="0" anchor="b"/>
          <a:lstStyle>
            <a:defPPr>
              <a:defRPr lang="en-US"/>
            </a:defPPr>
            <a:lvl1pPr algn="l" defTabSz="457200" rtl="0" fontAlgn="base">
              <a:spcBef>
                <a:spcPct val="0"/>
              </a:spcBef>
              <a:spcAft>
                <a:spcPct val="0"/>
              </a:spcAft>
              <a:defRPr sz="2400" kern="1200">
                <a:solidFill>
                  <a:schemeClr val="lt1"/>
                </a:solidFill>
                <a:latin typeface="+mn-lt"/>
                <a:ea typeface="+mn-ea"/>
                <a:cs typeface="+mn-cs"/>
              </a:defRPr>
            </a:lvl1pPr>
            <a:lvl2pPr marL="457200" algn="l" defTabSz="457200" rtl="0" fontAlgn="base">
              <a:spcBef>
                <a:spcPct val="0"/>
              </a:spcBef>
              <a:spcAft>
                <a:spcPct val="0"/>
              </a:spcAft>
              <a:defRPr sz="2400" kern="1200">
                <a:solidFill>
                  <a:schemeClr val="lt1"/>
                </a:solidFill>
                <a:latin typeface="+mn-lt"/>
                <a:ea typeface="+mn-ea"/>
                <a:cs typeface="+mn-cs"/>
              </a:defRPr>
            </a:lvl2pPr>
            <a:lvl3pPr marL="914400" algn="l" defTabSz="457200" rtl="0" fontAlgn="base">
              <a:spcBef>
                <a:spcPct val="0"/>
              </a:spcBef>
              <a:spcAft>
                <a:spcPct val="0"/>
              </a:spcAft>
              <a:defRPr sz="2400" kern="1200">
                <a:solidFill>
                  <a:schemeClr val="lt1"/>
                </a:solidFill>
                <a:latin typeface="+mn-lt"/>
                <a:ea typeface="+mn-ea"/>
                <a:cs typeface="+mn-cs"/>
              </a:defRPr>
            </a:lvl3pPr>
            <a:lvl4pPr marL="1371600" algn="l" defTabSz="457200" rtl="0" fontAlgn="base">
              <a:spcBef>
                <a:spcPct val="0"/>
              </a:spcBef>
              <a:spcAft>
                <a:spcPct val="0"/>
              </a:spcAft>
              <a:defRPr sz="2400" kern="1200">
                <a:solidFill>
                  <a:schemeClr val="lt1"/>
                </a:solidFill>
                <a:latin typeface="+mn-lt"/>
                <a:ea typeface="+mn-ea"/>
                <a:cs typeface="+mn-cs"/>
              </a:defRPr>
            </a:lvl4pPr>
            <a:lvl5pPr marL="1828800" algn="l" defTabSz="457200"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algn="ctr"/>
            <a:r>
              <a:rPr lang="en-US" sz="2000" dirty="0"/>
              <a:t>agnostic to operators!</a:t>
            </a:r>
          </a:p>
        </p:txBody>
      </p:sp>
      <p:sp>
        <p:nvSpPr>
          <p:cNvPr id="16" name="Rounded Rectangle 15"/>
          <p:cNvSpPr/>
          <p:nvPr/>
        </p:nvSpPr>
        <p:spPr>
          <a:xfrm>
            <a:off x="6555248" y="5040751"/>
            <a:ext cx="1631703" cy="723296"/>
          </a:xfrm>
          <a:prstGeom prst="roundRect">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lIns="0" rIns="0" rtlCol="0" anchor="b"/>
          <a:lstStyle>
            <a:defPPr>
              <a:defRPr lang="en-US"/>
            </a:defPPr>
            <a:lvl1pPr algn="l" defTabSz="457200" rtl="0" fontAlgn="base">
              <a:spcBef>
                <a:spcPct val="0"/>
              </a:spcBef>
              <a:spcAft>
                <a:spcPct val="0"/>
              </a:spcAft>
              <a:defRPr sz="2400" kern="1200">
                <a:solidFill>
                  <a:schemeClr val="lt1"/>
                </a:solidFill>
                <a:latin typeface="+mn-lt"/>
                <a:ea typeface="+mn-ea"/>
                <a:cs typeface="+mn-cs"/>
              </a:defRPr>
            </a:lvl1pPr>
            <a:lvl2pPr marL="457200" algn="l" defTabSz="457200" rtl="0" fontAlgn="base">
              <a:spcBef>
                <a:spcPct val="0"/>
              </a:spcBef>
              <a:spcAft>
                <a:spcPct val="0"/>
              </a:spcAft>
              <a:defRPr sz="2400" kern="1200">
                <a:solidFill>
                  <a:schemeClr val="lt1"/>
                </a:solidFill>
                <a:latin typeface="+mn-lt"/>
                <a:ea typeface="+mn-ea"/>
                <a:cs typeface="+mn-cs"/>
              </a:defRPr>
            </a:lvl2pPr>
            <a:lvl3pPr marL="914400" algn="l" defTabSz="457200" rtl="0" fontAlgn="base">
              <a:spcBef>
                <a:spcPct val="0"/>
              </a:spcBef>
              <a:spcAft>
                <a:spcPct val="0"/>
              </a:spcAft>
              <a:defRPr sz="2400" kern="1200">
                <a:solidFill>
                  <a:schemeClr val="lt1"/>
                </a:solidFill>
                <a:latin typeface="+mn-lt"/>
                <a:ea typeface="+mn-ea"/>
                <a:cs typeface="+mn-cs"/>
              </a:defRPr>
            </a:lvl3pPr>
            <a:lvl4pPr marL="1371600" algn="l" defTabSz="457200" rtl="0" fontAlgn="base">
              <a:spcBef>
                <a:spcPct val="0"/>
              </a:spcBef>
              <a:spcAft>
                <a:spcPct val="0"/>
              </a:spcAft>
              <a:defRPr sz="2400" kern="1200">
                <a:solidFill>
                  <a:schemeClr val="lt1"/>
                </a:solidFill>
                <a:latin typeface="+mn-lt"/>
                <a:ea typeface="+mn-ea"/>
                <a:cs typeface="+mn-cs"/>
              </a:defRPr>
            </a:lvl4pPr>
            <a:lvl5pPr marL="1828800" algn="l" defTabSz="457200"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algn="ctr"/>
            <a:r>
              <a:rPr lang="en-US" sz="2000" dirty="0"/>
              <a:t>doesn’t know about stages</a:t>
            </a:r>
          </a:p>
        </p:txBody>
      </p:sp>
      <p:grpSp>
        <p:nvGrpSpPr>
          <p:cNvPr id="17" name="Group 16"/>
          <p:cNvGrpSpPr/>
          <p:nvPr/>
        </p:nvGrpSpPr>
        <p:grpSpPr>
          <a:xfrm>
            <a:off x="3451961" y="1081485"/>
            <a:ext cx="2603578" cy="4267200"/>
            <a:chOff x="1976887" y="1981200"/>
            <a:chExt cx="2603578" cy="4267200"/>
          </a:xfrm>
        </p:grpSpPr>
        <p:sp>
          <p:nvSpPr>
            <p:cNvPr id="43" name="TextBox 38"/>
            <p:cNvSpPr txBox="1"/>
            <p:nvPr/>
          </p:nvSpPr>
          <p:spPr>
            <a:xfrm>
              <a:off x="2613260" y="1981200"/>
              <a:ext cx="1967205" cy="430887"/>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2200" dirty="0" err="1">
                  <a:latin typeface="Corbel"/>
                  <a:cs typeface="Corbel"/>
                </a:rPr>
                <a:t>DAGScheduler</a:t>
              </a:r>
              <a:endParaRPr lang="en-US" sz="2200" dirty="0">
                <a:latin typeface="Corbel"/>
                <a:cs typeface="Corbel"/>
              </a:endParaRPr>
            </a:p>
          </p:txBody>
        </p:sp>
        <p:sp>
          <p:nvSpPr>
            <p:cNvPr id="44" name="Rounded Rectangle 43"/>
            <p:cNvSpPr/>
            <p:nvPr/>
          </p:nvSpPr>
          <p:spPr>
            <a:xfrm>
              <a:off x="2699655" y="3497960"/>
              <a:ext cx="377066" cy="540640"/>
            </a:xfrm>
            <a:prstGeom prst="roundRect">
              <a:avLst/>
            </a:prstGeom>
            <a:solidFill>
              <a:sysClr val="window" lastClr="FFFFFF"/>
            </a:solidFill>
            <a:ln w="12700" cap="flat" cmpd="sng" algn="ctr">
              <a:solidFill>
                <a:srgbClr val="4F81BD"/>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45" name="Rounded Rectangle 44"/>
            <p:cNvSpPr/>
            <p:nvPr/>
          </p:nvSpPr>
          <p:spPr>
            <a:xfrm>
              <a:off x="2759309" y="3553314"/>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6" name="Rounded Rectangle 45"/>
            <p:cNvSpPr/>
            <p:nvPr/>
          </p:nvSpPr>
          <p:spPr>
            <a:xfrm>
              <a:off x="2759309" y="3802083"/>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7" name="Rounded Rectangle 46"/>
            <p:cNvSpPr/>
            <p:nvPr/>
          </p:nvSpPr>
          <p:spPr>
            <a:xfrm>
              <a:off x="3392162" y="3055362"/>
              <a:ext cx="377066" cy="786781"/>
            </a:xfrm>
            <a:prstGeom prst="roundRect">
              <a:avLst/>
            </a:prstGeom>
            <a:solidFill>
              <a:sysClr val="window" lastClr="FFFFFF"/>
            </a:solidFill>
            <a:ln w="12700" cap="flat" cmpd="sng" algn="ctr">
              <a:solidFill>
                <a:srgbClr val="4F81BD"/>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48" name="Rounded Rectangle 47"/>
            <p:cNvSpPr/>
            <p:nvPr/>
          </p:nvSpPr>
          <p:spPr>
            <a:xfrm>
              <a:off x="3451817" y="3110717"/>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9" name="Rounded Rectangle 48"/>
            <p:cNvSpPr/>
            <p:nvPr/>
          </p:nvSpPr>
          <p:spPr>
            <a:xfrm>
              <a:off x="3451817" y="3359486"/>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0" name="Rounded Rectangle 49"/>
            <p:cNvSpPr/>
            <p:nvPr/>
          </p:nvSpPr>
          <p:spPr>
            <a:xfrm>
              <a:off x="3451817" y="3596002"/>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1" name="Rounded Rectangle 50"/>
            <p:cNvSpPr/>
            <p:nvPr/>
          </p:nvSpPr>
          <p:spPr>
            <a:xfrm>
              <a:off x="3922485" y="3059526"/>
              <a:ext cx="377066" cy="786781"/>
            </a:xfrm>
            <a:prstGeom prst="roundRect">
              <a:avLst/>
            </a:prstGeom>
            <a:solidFill>
              <a:sysClr val="window" lastClr="FFFFFF"/>
            </a:solidFill>
            <a:ln w="12700" cap="flat" cmpd="sng" algn="ctr">
              <a:solidFill>
                <a:srgbClr val="4F81BD"/>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52" name="Rounded Rectangle 51"/>
            <p:cNvSpPr/>
            <p:nvPr/>
          </p:nvSpPr>
          <p:spPr>
            <a:xfrm>
              <a:off x="3982139" y="3114879"/>
              <a:ext cx="259233" cy="181162"/>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sz="2400" kern="1200">
                  <a:solidFill>
                    <a:schemeClr val="lt1"/>
                  </a:solidFill>
                  <a:latin typeface="+mn-lt"/>
                  <a:ea typeface="+mn-ea"/>
                  <a:cs typeface="+mn-cs"/>
                </a:defRPr>
              </a:lvl1pPr>
              <a:lvl2pPr marL="457200" algn="l" defTabSz="457200" rtl="0" fontAlgn="base">
                <a:spcBef>
                  <a:spcPct val="0"/>
                </a:spcBef>
                <a:spcAft>
                  <a:spcPct val="0"/>
                </a:spcAft>
                <a:defRPr sz="2400" kern="1200">
                  <a:solidFill>
                    <a:schemeClr val="lt1"/>
                  </a:solidFill>
                  <a:latin typeface="+mn-lt"/>
                  <a:ea typeface="+mn-ea"/>
                  <a:cs typeface="+mn-cs"/>
                </a:defRPr>
              </a:lvl2pPr>
              <a:lvl3pPr marL="914400" algn="l" defTabSz="457200" rtl="0" fontAlgn="base">
                <a:spcBef>
                  <a:spcPct val="0"/>
                </a:spcBef>
                <a:spcAft>
                  <a:spcPct val="0"/>
                </a:spcAft>
                <a:defRPr sz="2400" kern="1200">
                  <a:solidFill>
                    <a:schemeClr val="lt1"/>
                  </a:solidFill>
                  <a:latin typeface="+mn-lt"/>
                  <a:ea typeface="+mn-ea"/>
                  <a:cs typeface="+mn-cs"/>
                </a:defRPr>
              </a:lvl3pPr>
              <a:lvl4pPr marL="1371600" algn="l" defTabSz="457200" rtl="0" fontAlgn="base">
                <a:spcBef>
                  <a:spcPct val="0"/>
                </a:spcBef>
                <a:spcAft>
                  <a:spcPct val="0"/>
                </a:spcAft>
                <a:defRPr sz="2400" kern="1200">
                  <a:solidFill>
                    <a:schemeClr val="lt1"/>
                  </a:solidFill>
                  <a:latin typeface="+mn-lt"/>
                  <a:ea typeface="+mn-ea"/>
                  <a:cs typeface="+mn-cs"/>
                </a:defRPr>
              </a:lvl4pPr>
              <a:lvl5pPr marL="1828800" algn="l" defTabSz="457200"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3" name="Rounded Rectangle 52"/>
            <p:cNvSpPr/>
            <p:nvPr/>
          </p:nvSpPr>
          <p:spPr>
            <a:xfrm>
              <a:off x="3982139" y="3363649"/>
              <a:ext cx="259233" cy="181162"/>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sz="2400" kern="1200">
                  <a:solidFill>
                    <a:schemeClr val="lt1"/>
                  </a:solidFill>
                  <a:latin typeface="+mn-lt"/>
                  <a:ea typeface="+mn-ea"/>
                  <a:cs typeface="+mn-cs"/>
                </a:defRPr>
              </a:lvl1pPr>
              <a:lvl2pPr marL="457200" algn="l" defTabSz="457200" rtl="0" fontAlgn="base">
                <a:spcBef>
                  <a:spcPct val="0"/>
                </a:spcBef>
                <a:spcAft>
                  <a:spcPct val="0"/>
                </a:spcAft>
                <a:defRPr sz="2400" kern="1200">
                  <a:solidFill>
                    <a:schemeClr val="lt1"/>
                  </a:solidFill>
                  <a:latin typeface="+mn-lt"/>
                  <a:ea typeface="+mn-ea"/>
                  <a:cs typeface="+mn-cs"/>
                </a:defRPr>
              </a:lvl2pPr>
              <a:lvl3pPr marL="914400" algn="l" defTabSz="457200" rtl="0" fontAlgn="base">
                <a:spcBef>
                  <a:spcPct val="0"/>
                </a:spcBef>
                <a:spcAft>
                  <a:spcPct val="0"/>
                </a:spcAft>
                <a:defRPr sz="2400" kern="1200">
                  <a:solidFill>
                    <a:schemeClr val="lt1"/>
                  </a:solidFill>
                  <a:latin typeface="+mn-lt"/>
                  <a:ea typeface="+mn-ea"/>
                  <a:cs typeface="+mn-cs"/>
                </a:defRPr>
              </a:lvl3pPr>
              <a:lvl4pPr marL="1371600" algn="l" defTabSz="457200" rtl="0" fontAlgn="base">
                <a:spcBef>
                  <a:spcPct val="0"/>
                </a:spcBef>
                <a:spcAft>
                  <a:spcPct val="0"/>
                </a:spcAft>
                <a:defRPr sz="2400" kern="1200">
                  <a:solidFill>
                    <a:schemeClr val="lt1"/>
                  </a:solidFill>
                  <a:latin typeface="+mn-lt"/>
                  <a:ea typeface="+mn-ea"/>
                  <a:cs typeface="+mn-cs"/>
                </a:defRPr>
              </a:lvl4pPr>
              <a:lvl5pPr marL="1828800" algn="l" defTabSz="457200"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4" name="Rounded Rectangle 53"/>
            <p:cNvSpPr/>
            <p:nvPr/>
          </p:nvSpPr>
          <p:spPr>
            <a:xfrm>
              <a:off x="3982139" y="3600166"/>
              <a:ext cx="259233" cy="181162"/>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sz="2400" kern="1200">
                  <a:solidFill>
                    <a:schemeClr val="lt1"/>
                  </a:solidFill>
                  <a:latin typeface="+mn-lt"/>
                  <a:ea typeface="+mn-ea"/>
                  <a:cs typeface="+mn-cs"/>
                </a:defRPr>
              </a:lvl1pPr>
              <a:lvl2pPr marL="457200" algn="l" defTabSz="457200" rtl="0" fontAlgn="base">
                <a:spcBef>
                  <a:spcPct val="0"/>
                </a:spcBef>
                <a:spcAft>
                  <a:spcPct val="0"/>
                </a:spcAft>
                <a:defRPr sz="2400" kern="1200">
                  <a:solidFill>
                    <a:schemeClr val="lt1"/>
                  </a:solidFill>
                  <a:latin typeface="+mn-lt"/>
                  <a:ea typeface="+mn-ea"/>
                  <a:cs typeface="+mn-cs"/>
                </a:defRPr>
              </a:lvl2pPr>
              <a:lvl3pPr marL="914400" algn="l" defTabSz="457200" rtl="0" fontAlgn="base">
                <a:spcBef>
                  <a:spcPct val="0"/>
                </a:spcBef>
                <a:spcAft>
                  <a:spcPct val="0"/>
                </a:spcAft>
                <a:defRPr sz="2400" kern="1200">
                  <a:solidFill>
                    <a:schemeClr val="lt1"/>
                  </a:solidFill>
                  <a:latin typeface="+mn-lt"/>
                  <a:ea typeface="+mn-ea"/>
                  <a:cs typeface="+mn-cs"/>
                </a:defRPr>
              </a:lvl3pPr>
              <a:lvl4pPr marL="1371600" algn="l" defTabSz="457200" rtl="0" fontAlgn="base">
                <a:spcBef>
                  <a:spcPct val="0"/>
                </a:spcBef>
                <a:spcAft>
                  <a:spcPct val="0"/>
                </a:spcAft>
                <a:defRPr sz="2400" kern="1200">
                  <a:solidFill>
                    <a:schemeClr val="lt1"/>
                  </a:solidFill>
                  <a:latin typeface="+mn-lt"/>
                  <a:ea typeface="+mn-ea"/>
                  <a:cs typeface="+mn-cs"/>
                </a:defRPr>
              </a:lvl4pPr>
              <a:lvl5pPr marL="1828800" algn="l" defTabSz="457200"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55" name="Straight Arrow Connector 54"/>
            <p:cNvCxnSpPr>
              <a:stCxn id="49" idx="3"/>
              <a:endCxn id="53" idx="1"/>
            </p:cNvCxnSpPr>
            <p:nvPr/>
          </p:nvCxnSpPr>
          <p:spPr>
            <a:xfrm>
              <a:off x="3711050" y="3450067"/>
              <a:ext cx="271089" cy="4163"/>
            </a:xfrm>
            <a:prstGeom prst="straightConnector1">
              <a:avLst/>
            </a:prstGeom>
            <a:noFill/>
            <a:ln w="12700" cap="flat" cmpd="sng" algn="ctr">
              <a:solidFill>
                <a:srgbClr val="000000"/>
              </a:solidFill>
              <a:prstDash val="solid"/>
              <a:round/>
              <a:headEnd type="none"/>
              <a:tailEnd type="triangle"/>
            </a:ln>
            <a:effectLst/>
          </p:spPr>
        </p:cxnSp>
        <p:cxnSp>
          <p:nvCxnSpPr>
            <p:cNvPr id="56" name="Straight Arrow Connector 55"/>
            <p:cNvCxnSpPr>
              <a:stCxn id="48" idx="3"/>
              <a:endCxn id="52" idx="1"/>
            </p:cNvCxnSpPr>
            <p:nvPr/>
          </p:nvCxnSpPr>
          <p:spPr>
            <a:xfrm>
              <a:off x="3711050" y="3201298"/>
              <a:ext cx="271089" cy="4162"/>
            </a:xfrm>
            <a:prstGeom prst="straightConnector1">
              <a:avLst/>
            </a:prstGeom>
            <a:noFill/>
            <a:ln w="12700" cap="flat" cmpd="sng" algn="ctr">
              <a:solidFill>
                <a:srgbClr val="000000"/>
              </a:solidFill>
              <a:prstDash val="solid"/>
              <a:round/>
              <a:headEnd type="none"/>
              <a:tailEnd type="triangle"/>
            </a:ln>
            <a:effectLst/>
          </p:spPr>
        </p:cxnSp>
        <p:cxnSp>
          <p:nvCxnSpPr>
            <p:cNvPr id="57" name="Straight Arrow Connector 56"/>
            <p:cNvCxnSpPr>
              <a:stCxn id="50" idx="3"/>
              <a:endCxn id="54" idx="1"/>
            </p:cNvCxnSpPr>
            <p:nvPr/>
          </p:nvCxnSpPr>
          <p:spPr>
            <a:xfrm>
              <a:off x="3711050" y="3686583"/>
              <a:ext cx="271089" cy="4164"/>
            </a:xfrm>
            <a:prstGeom prst="straightConnector1">
              <a:avLst/>
            </a:prstGeom>
            <a:noFill/>
            <a:ln w="12700" cap="flat" cmpd="sng" algn="ctr">
              <a:solidFill>
                <a:srgbClr val="000000"/>
              </a:solidFill>
              <a:prstDash val="solid"/>
              <a:round/>
              <a:headEnd type="none"/>
              <a:tailEnd type="triangle"/>
            </a:ln>
            <a:effectLst/>
          </p:spPr>
        </p:cxnSp>
        <p:cxnSp>
          <p:nvCxnSpPr>
            <p:cNvPr id="58" name="Straight Arrow Connector 57"/>
            <p:cNvCxnSpPr>
              <a:stCxn id="67" idx="3"/>
              <a:endCxn id="49" idx="1"/>
            </p:cNvCxnSpPr>
            <p:nvPr/>
          </p:nvCxnSpPr>
          <p:spPr>
            <a:xfrm>
              <a:off x="3018542" y="3271066"/>
              <a:ext cx="433275" cy="179001"/>
            </a:xfrm>
            <a:prstGeom prst="straightConnector1">
              <a:avLst/>
            </a:prstGeom>
            <a:noFill/>
            <a:ln w="12700" cap="flat" cmpd="sng" algn="ctr">
              <a:solidFill>
                <a:srgbClr val="000000"/>
              </a:solidFill>
              <a:prstDash val="solid"/>
              <a:round/>
              <a:headEnd type="none"/>
              <a:tailEnd type="triangle"/>
            </a:ln>
            <a:effectLst/>
          </p:spPr>
        </p:cxnSp>
        <p:cxnSp>
          <p:nvCxnSpPr>
            <p:cNvPr id="59" name="Straight Arrow Connector 58"/>
            <p:cNvCxnSpPr>
              <a:stCxn id="46" idx="3"/>
              <a:endCxn id="50" idx="1"/>
            </p:cNvCxnSpPr>
            <p:nvPr/>
          </p:nvCxnSpPr>
          <p:spPr>
            <a:xfrm flipV="1">
              <a:off x="3018542" y="3686583"/>
              <a:ext cx="433275" cy="206081"/>
            </a:xfrm>
            <a:prstGeom prst="straightConnector1">
              <a:avLst/>
            </a:prstGeom>
            <a:noFill/>
            <a:ln w="12700" cap="flat" cmpd="sng" algn="ctr">
              <a:solidFill>
                <a:srgbClr val="000000"/>
              </a:solidFill>
              <a:prstDash val="solid"/>
              <a:round/>
              <a:headEnd type="none"/>
              <a:tailEnd type="triangle"/>
            </a:ln>
            <a:effectLst/>
          </p:spPr>
        </p:cxnSp>
        <p:cxnSp>
          <p:nvCxnSpPr>
            <p:cNvPr id="60" name="Straight Arrow Connector 59"/>
            <p:cNvCxnSpPr>
              <a:stCxn id="46" idx="3"/>
              <a:endCxn id="49" idx="1"/>
            </p:cNvCxnSpPr>
            <p:nvPr/>
          </p:nvCxnSpPr>
          <p:spPr>
            <a:xfrm flipV="1">
              <a:off x="3018542" y="3450067"/>
              <a:ext cx="433275" cy="442597"/>
            </a:xfrm>
            <a:prstGeom prst="straightConnector1">
              <a:avLst/>
            </a:prstGeom>
            <a:noFill/>
            <a:ln w="12700" cap="flat" cmpd="sng" algn="ctr">
              <a:solidFill>
                <a:srgbClr val="000000"/>
              </a:solidFill>
              <a:prstDash val="solid"/>
              <a:round/>
              <a:headEnd type="none"/>
              <a:tailEnd type="triangle"/>
            </a:ln>
            <a:effectLst/>
          </p:spPr>
        </p:cxnSp>
        <p:cxnSp>
          <p:nvCxnSpPr>
            <p:cNvPr id="61" name="Straight Arrow Connector 60"/>
            <p:cNvCxnSpPr>
              <a:stCxn id="45" idx="3"/>
              <a:endCxn id="48" idx="1"/>
            </p:cNvCxnSpPr>
            <p:nvPr/>
          </p:nvCxnSpPr>
          <p:spPr>
            <a:xfrm flipV="1">
              <a:off x="3018542" y="3201298"/>
              <a:ext cx="433275" cy="442597"/>
            </a:xfrm>
            <a:prstGeom prst="straightConnector1">
              <a:avLst/>
            </a:prstGeom>
            <a:noFill/>
            <a:ln w="12700" cap="flat" cmpd="sng" algn="ctr">
              <a:solidFill>
                <a:srgbClr val="000000"/>
              </a:solidFill>
              <a:prstDash val="solid"/>
              <a:round/>
              <a:headEnd type="none"/>
              <a:tailEnd type="triangle"/>
            </a:ln>
            <a:effectLst/>
          </p:spPr>
        </p:cxnSp>
        <p:cxnSp>
          <p:nvCxnSpPr>
            <p:cNvPr id="62" name="Straight Arrow Connector 61"/>
            <p:cNvCxnSpPr>
              <a:stCxn id="45" idx="3"/>
              <a:endCxn id="49" idx="1"/>
            </p:cNvCxnSpPr>
            <p:nvPr/>
          </p:nvCxnSpPr>
          <p:spPr>
            <a:xfrm flipV="1">
              <a:off x="3018542" y="3450067"/>
              <a:ext cx="433275" cy="193828"/>
            </a:xfrm>
            <a:prstGeom prst="straightConnector1">
              <a:avLst/>
            </a:prstGeom>
            <a:noFill/>
            <a:ln w="12700" cap="flat" cmpd="sng" algn="ctr">
              <a:solidFill>
                <a:srgbClr val="000000"/>
              </a:solidFill>
              <a:prstDash val="solid"/>
              <a:round/>
              <a:headEnd type="none"/>
              <a:tailEnd type="triangle"/>
            </a:ln>
            <a:effectLst/>
          </p:spPr>
        </p:cxnSp>
        <p:cxnSp>
          <p:nvCxnSpPr>
            <p:cNvPr id="63" name="Straight Arrow Connector 62"/>
            <p:cNvCxnSpPr>
              <a:stCxn id="46" idx="3"/>
              <a:endCxn id="48" idx="1"/>
            </p:cNvCxnSpPr>
            <p:nvPr/>
          </p:nvCxnSpPr>
          <p:spPr>
            <a:xfrm flipV="1">
              <a:off x="3018542" y="3201298"/>
              <a:ext cx="433275" cy="691366"/>
            </a:xfrm>
            <a:prstGeom prst="straightConnector1">
              <a:avLst/>
            </a:prstGeom>
            <a:noFill/>
            <a:ln w="12700" cap="flat" cmpd="sng" algn="ctr">
              <a:solidFill>
                <a:srgbClr val="000000"/>
              </a:solidFill>
              <a:prstDash val="solid"/>
              <a:round/>
              <a:headEnd type="none"/>
              <a:tailEnd type="triangle"/>
            </a:ln>
            <a:effectLst/>
          </p:spPr>
        </p:cxnSp>
        <p:cxnSp>
          <p:nvCxnSpPr>
            <p:cNvPr id="64" name="Straight Arrow Connector 63"/>
            <p:cNvCxnSpPr>
              <a:stCxn id="45" idx="3"/>
              <a:endCxn id="50" idx="1"/>
            </p:cNvCxnSpPr>
            <p:nvPr/>
          </p:nvCxnSpPr>
          <p:spPr>
            <a:xfrm>
              <a:off x="3018542" y="3643895"/>
              <a:ext cx="433275" cy="42688"/>
            </a:xfrm>
            <a:prstGeom prst="straightConnector1">
              <a:avLst/>
            </a:prstGeom>
            <a:noFill/>
            <a:ln w="12700" cap="flat" cmpd="sng" algn="ctr">
              <a:solidFill>
                <a:srgbClr val="000000"/>
              </a:solidFill>
              <a:prstDash val="solid"/>
              <a:round/>
              <a:headEnd type="none"/>
              <a:tailEnd type="triangle"/>
            </a:ln>
            <a:effectLst/>
          </p:spPr>
        </p:cxnSp>
        <p:sp>
          <p:nvSpPr>
            <p:cNvPr id="65" name="Rounded Rectangle 64"/>
            <p:cNvSpPr/>
            <p:nvPr/>
          </p:nvSpPr>
          <p:spPr>
            <a:xfrm>
              <a:off x="2699655" y="2876361"/>
              <a:ext cx="377066" cy="540640"/>
            </a:xfrm>
            <a:prstGeom prst="roundRect">
              <a:avLst/>
            </a:prstGeom>
            <a:solidFill>
              <a:sysClr val="window" lastClr="FFFFFF"/>
            </a:solidFill>
            <a:ln w="12700" cap="flat" cmpd="sng" algn="ctr">
              <a:solidFill>
                <a:srgbClr val="4F81BD"/>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66" name="Rounded Rectangle 65"/>
            <p:cNvSpPr/>
            <p:nvPr/>
          </p:nvSpPr>
          <p:spPr>
            <a:xfrm>
              <a:off x="2759309" y="2931716"/>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67" name="Rounded Rectangle 66"/>
            <p:cNvSpPr/>
            <p:nvPr/>
          </p:nvSpPr>
          <p:spPr>
            <a:xfrm>
              <a:off x="2759309" y="3180485"/>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68" name="Straight Arrow Connector 67"/>
            <p:cNvCxnSpPr>
              <a:stCxn id="66" idx="3"/>
              <a:endCxn id="48" idx="1"/>
            </p:cNvCxnSpPr>
            <p:nvPr/>
          </p:nvCxnSpPr>
          <p:spPr>
            <a:xfrm>
              <a:off x="3018542" y="3022297"/>
              <a:ext cx="433275" cy="179001"/>
            </a:xfrm>
            <a:prstGeom prst="straightConnector1">
              <a:avLst/>
            </a:prstGeom>
            <a:noFill/>
            <a:ln w="12700" cap="flat" cmpd="sng" algn="ctr">
              <a:solidFill>
                <a:srgbClr val="000000"/>
              </a:solidFill>
              <a:prstDash val="solid"/>
              <a:round/>
              <a:headEnd type="none"/>
              <a:tailEnd type="triangle"/>
            </a:ln>
            <a:effectLst/>
          </p:spPr>
        </p:cxnSp>
        <p:cxnSp>
          <p:nvCxnSpPr>
            <p:cNvPr id="69" name="Straight Arrow Connector 68"/>
            <p:cNvCxnSpPr>
              <a:stCxn id="66" idx="3"/>
              <a:endCxn id="50" idx="1"/>
            </p:cNvCxnSpPr>
            <p:nvPr/>
          </p:nvCxnSpPr>
          <p:spPr>
            <a:xfrm>
              <a:off x="3018542" y="3022297"/>
              <a:ext cx="433275" cy="664286"/>
            </a:xfrm>
            <a:prstGeom prst="straightConnector1">
              <a:avLst/>
            </a:prstGeom>
            <a:noFill/>
            <a:ln w="12700" cap="flat" cmpd="sng" algn="ctr">
              <a:solidFill>
                <a:srgbClr val="000000"/>
              </a:solidFill>
              <a:prstDash val="solid"/>
              <a:round/>
              <a:headEnd type="none"/>
              <a:tailEnd type="triangle"/>
            </a:ln>
            <a:effectLst/>
          </p:spPr>
        </p:cxnSp>
        <p:cxnSp>
          <p:nvCxnSpPr>
            <p:cNvPr id="70" name="Straight Arrow Connector 69"/>
            <p:cNvCxnSpPr>
              <a:stCxn id="67" idx="3"/>
              <a:endCxn id="50" idx="1"/>
            </p:cNvCxnSpPr>
            <p:nvPr/>
          </p:nvCxnSpPr>
          <p:spPr>
            <a:xfrm>
              <a:off x="3018542" y="3271066"/>
              <a:ext cx="433275" cy="415517"/>
            </a:xfrm>
            <a:prstGeom prst="straightConnector1">
              <a:avLst/>
            </a:prstGeom>
            <a:noFill/>
            <a:ln w="12700" cap="flat" cmpd="sng" algn="ctr">
              <a:solidFill>
                <a:srgbClr val="000000"/>
              </a:solidFill>
              <a:prstDash val="solid"/>
              <a:round/>
              <a:headEnd type="none"/>
              <a:tailEnd type="triangle"/>
            </a:ln>
            <a:effectLst/>
          </p:spPr>
        </p:cxnSp>
        <p:cxnSp>
          <p:nvCxnSpPr>
            <p:cNvPr id="71" name="Straight Arrow Connector 70"/>
            <p:cNvCxnSpPr>
              <a:stCxn id="67" idx="3"/>
              <a:endCxn id="48" idx="1"/>
            </p:cNvCxnSpPr>
            <p:nvPr/>
          </p:nvCxnSpPr>
          <p:spPr>
            <a:xfrm flipV="1">
              <a:off x="3018542" y="3201298"/>
              <a:ext cx="433275" cy="69768"/>
            </a:xfrm>
            <a:prstGeom prst="straightConnector1">
              <a:avLst/>
            </a:prstGeom>
            <a:noFill/>
            <a:ln w="12700" cap="flat" cmpd="sng" algn="ctr">
              <a:solidFill>
                <a:srgbClr val="000000"/>
              </a:solidFill>
              <a:prstDash val="solid"/>
              <a:round/>
              <a:headEnd type="none"/>
              <a:tailEnd type="triangle"/>
            </a:ln>
            <a:effectLst/>
          </p:spPr>
        </p:cxnSp>
        <p:cxnSp>
          <p:nvCxnSpPr>
            <p:cNvPr id="72" name="Straight Arrow Connector 71"/>
            <p:cNvCxnSpPr>
              <a:stCxn id="67" idx="3"/>
              <a:endCxn id="49" idx="1"/>
            </p:cNvCxnSpPr>
            <p:nvPr/>
          </p:nvCxnSpPr>
          <p:spPr>
            <a:xfrm>
              <a:off x="3018542" y="3271066"/>
              <a:ext cx="433275" cy="179001"/>
            </a:xfrm>
            <a:prstGeom prst="straightConnector1">
              <a:avLst/>
            </a:prstGeom>
            <a:noFill/>
            <a:ln w="12700" cap="flat" cmpd="sng" algn="ctr">
              <a:solidFill>
                <a:srgbClr val="000000"/>
              </a:solidFill>
              <a:prstDash val="solid"/>
              <a:round/>
              <a:headEnd type="none"/>
              <a:tailEnd type="triangle"/>
            </a:ln>
            <a:effectLst/>
          </p:spPr>
        </p:cxnSp>
        <p:cxnSp>
          <p:nvCxnSpPr>
            <p:cNvPr id="73" name="Straight Arrow Connector 72"/>
            <p:cNvCxnSpPr>
              <a:stCxn id="66" idx="3"/>
              <a:endCxn id="50" idx="1"/>
            </p:cNvCxnSpPr>
            <p:nvPr/>
          </p:nvCxnSpPr>
          <p:spPr>
            <a:xfrm>
              <a:off x="3018542" y="3022297"/>
              <a:ext cx="433275" cy="664286"/>
            </a:xfrm>
            <a:prstGeom prst="straightConnector1">
              <a:avLst/>
            </a:prstGeom>
            <a:noFill/>
            <a:ln w="12700" cap="flat" cmpd="sng" algn="ctr">
              <a:solidFill>
                <a:srgbClr val="000000"/>
              </a:solidFill>
              <a:prstDash val="solid"/>
              <a:round/>
              <a:headEnd type="none"/>
              <a:tailEnd type="triangle"/>
            </a:ln>
            <a:effectLst/>
          </p:spPr>
        </p:cxnSp>
        <p:cxnSp>
          <p:nvCxnSpPr>
            <p:cNvPr id="74" name="Straight Arrow Connector 73"/>
            <p:cNvCxnSpPr>
              <a:stCxn id="66" idx="3"/>
              <a:endCxn id="49" idx="1"/>
            </p:cNvCxnSpPr>
            <p:nvPr/>
          </p:nvCxnSpPr>
          <p:spPr>
            <a:xfrm>
              <a:off x="3018542" y="3022297"/>
              <a:ext cx="433275" cy="427770"/>
            </a:xfrm>
            <a:prstGeom prst="straightConnector1">
              <a:avLst/>
            </a:prstGeom>
            <a:noFill/>
            <a:ln w="12700" cap="flat" cmpd="sng" algn="ctr">
              <a:solidFill>
                <a:srgbClr val="000000"/>
              </a:solidFill>
              <a:prstDash val="solid"/>
              <a:round/>
              <a:headEnd type="none"/>
              <a:tailEnd type="triangle"/>
            </a:ln>
            <a:effectLst/>
          </p:spPr>
        </p:cxnSp>
        <p:sp>
          <p:nvSpPr>
            <p:cNvPr id="75" name="TextBox 84"/>
            <p:cNvSpPr txBox="1"/>
            <p:nvPr/>
          </p:nvSpPr>
          <p:spPr>
            <a:xfrm>
              <a:off x="2562980" y="4321314"/>
              <a:ext cx="1912379" cy="677108"/>
            </a:xfrm>
            <a:prstGeom prst="rect">
              <a:avLst/>
            </a:prstGeom>
            <a:noFill/>
          </p:spPr>
          <p:txBody>
            <a:bodyPr wrap="squar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900" dirty="0">
                  <a:latin typeface="Corbel"/>
                  <a:cs typeface="Corbel"/>
                </a:rPr>
                <a:t>split graph into </a:t>
              </a:r>
              <a:r>
                <a:rPr lang="en-US" sz="1900" i="1" dirty="0">
                  <a:latin typeface="Corbel"/>
                  <a:cs typeface="Corbel"/>
                </a:rPr>
                <a:t>stages</a:t>
              </a:r>
              <a:r>
                <a:rPr lang="en-US" sz="1900" dirty="0">
                  <a:latin typeface="Corbel"/>
                  <a:cs typeface="Corbel"/>
                </a:rPr>
                <a:t> of tasks</a:t>
              </a:r>
              <a:endParaRPr lang="en-US" sz="1900" i="1" dirty="0">
                <a:latin typeface="Corbel"/>
                <a:cs typeface="Corbel"/>
              </a:endParaRPr>
            </a:p>
          </p:txBody>
        </p:sp>
        <p:sp>
          <p:nvSpPr>
            <p:cNvPr id="76" name="TextBox 91"/>
            <p:cNvSpPr txBox="1"/>
            <p:nvPr/>
          </p:nvSpPr>
          <p:spPr>
            <a:xfrm>
              <a:off x="2562980" y="5103296"/>
              <a:ext cx="1762752" cy="677108"/>
            </a:xfrm>
            <a:prstGeom prst="rect">
              <a:avLst/>
            </a:prstGeom>
            <a:noFill/>
          </p:spPr>
          <p:txBody>
            <a:bodyPr wrap="squar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900" dirty="0">
                  <a:latin typeface="Corbel"/>
                  <a:cs typeface="Corbel"/>
                </a:rPr>
                <a:t>submit each stage as ready</a:t>
              </a:r>
            </a:p>
          </p:txBody>
        </p:sp>
        <p:cxnSp>
          <p:nvCxnSpPr>
            <p:cNvPr id="77" name="Straight Connector 76"/>
            <p:cNvCxnSpPr/>
            <p:nvPr/>
          </p:nvCxnSpPr>
          <p:spPr>
            <a:xfrm>
              <a:off x="2286000" y="2588381"/>
              <a:ext cx="0" cy="3660019"/>
            </a:xfrm>
            <a:prstGeom prst="line">
              <a:avLst/>
            </a:prstGeom>
            <a:ln>
              <a:solidFill>
                <a:schemeClr val="bg1">
                  <a:lumMod val="75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2053770" y="3729640"/>
              <a:ext cx="457200" cy="4160"/>
            </a:xfrm>
            <a:prstGeom prst="straightConnector1">
              <a:avLst/>
            </a:prstGeom>
            <a:ln w="571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9" name="TextBox 111"/>
            <p:cNvSpPr txBox="1"/>
            <p:nvPr/>
          </p:nvSpPr>
          <p:spPr>
            <a:xfrm>
              <a:off x="1976887" y="3276173"/>
              <a:ext cx="587721" cy="338554"/>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600" dirty="0">
                  <a:latin typeface="Corbel"/>
                  <a:cs typeface="Corbel"/>
                </a:rPr>
                <a:t>DAG</a:t>
              </a:r>
            </a:p>
          </p:txBody>
        </p:sp>
      </p:grpSp>
      <p:grpSp>
        <p:nvGrpSpPr>
          <p:cNvPr id="18" name="Group 17"/>
          <p:cNvGrpSpPr/>
          <p:nvPr/>
        </p:nvGrpSpPr>
        <p:grpSpPr>
          <a:xfrm>
            <a:off x="5806379" y="1081485"/>
            <a:ext cx="2639180" cy="4267200"/>
            <a:chOff x="4331305" y="1981200"/>
            <a:chExt cx="2639180" cy="4267200"/>
          </a:xfrm>
        </p:grpSpPr>
        <p:sp>
          <p:nvSpPr>
            <p:cNvPr id="33" name="TextBox 39"/>
            <p:cNvSpPr txBox="1"/>
            <p:nvPr/>
          </p:nvSpPr>
          <p:spPr>
            <a:xfrm>
              <a:off x="5028928" y="1981200"/>
              <a:ext cx="1941557" cy="430887"/>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2200" dirty="0" err="1">
                  <a:latin typeface="Corbel"/>
                  <a:cs typeface="Corbel"/>
                </a:rPr>
                <a:t>TaskScheduler</a:t>
              </a:r>
              <a:endParaRPr lang="en-US" sz="2200" dirty="0">
                <a:latin typeface="Corbel"/>
                <a:cs typeface="Corbel"/>
              </a:endParaRPr>
            </a:p>
          </p:txBody>
        </p:sp>
        <p:cxnSp>
          <p:nvCxnSpPr>
            <p:cNvPr id="34" name="Straight Connector 33"/>
            <p:cNvCxnSpPr/>
            <p:nvPr/>
          </p:nvCxnSpPr>
          <p:spPr>
            <a:xfrm>
              <a:off x="4696580" y="2588381"/>
              <a:ext cx="0" cy="3660019"/>
            </a:xfrm>
            <a:prstGeom prst="line">
              <a:avLst/>
            </a:prstGeom>
            <a:ln>
              <a:solidFill>
                <a:schemeClr val="bg1">
                  <a:lumMod val="75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4532085" y="3733800"/>
              <a:ext cx="457200" cy="4160"/>
            </a:xfrm>
            <a:prstGeom prst="straightConnector1">
              <a:avLst/>
            </a:prstGeom>
            <a:ln w="571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112"/>
            <p:cNvSpPr txBox="1"/>
            <p:nvPr/>
          </p:nvSpPr>
          <p:spPr>
            <a:xfrm>
              <a:off x="4331305" y="3276173"/>
              <a:ext cx="864339" cy="338554"/>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600" dirty="0" err="1">
                  <a:latin typeface="Corbel"/>
                  <a:cs typeface="Corbel"/>
                </a:rPr>
                <a:t>TaskSet</a:t>
              </a:r>
              <a:endParaRPr lang="en-US" sz="1600" dirty="0">
                <a:latin typeface="Corbel"/>
                <a:cs typeface="Corbel"/>
              </a:endParaRPr>
            </a:p>
          </p:txBody>
        </p:sp>
        <p:sp>
          <p:nvSpPr>
            <p:cNvPr id="37" name="TextBox 95"/>
            <p:cNvSpPr txBox="1"/>
            <p:nvPr/>
          </p:nvSpPr>
          <p:spPr>
            <a:xfrm>
              <a:off x="4963885" y="4321314"/>
              <a:ext cx="1965477" cy="677108"/>
            </a:xfrm>
            <a:prstGeom prst="rect">
              <a:avLst/>
            </a:prstGeom>
            <a:noFill/>
          </p:spPr>
          <p:txBody>
            <a:bodyPr wrap="squar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900" dirty="0">
                  <a:latin typeface="Corbel"/>
                  <a:cs typeface="Corbel"/>
                </a:rPr>
                <a:t>launch tasks via cluster manager</a:t>
              </a:r>
              <a:endParaRPr lang="en-US" sz="1900" i="1" dirty="0">
                <a:latin typeface="Corbel"/>
                <a:cs typeface="Corbel"/>
              </a:endParaRPr>
            </a:p>
          </p:txBody>
        </p:sp>
        <p:sp>
          <p:nvSpPr>
            <p:cNvPr id="38" name="TextBox 96"/>
            <p:cNvSpPr txBox="1"/>
            <p:nvPr/>
          </p:nvSpPr>
          <p:spPr>
            <a:xfrm>
              <a:off x="4963885" y="5103296"/>
              <a:ext cx="1965477" cy="677108"/>
            </a:xfrm>
            <a:prstGeom prst="rect">
              <a:avLst/>
            </a:prstGeom>
            <a:noFill/>
          </p:spPr>
          <p:txBody>
            <a:bodyPr wrap="squar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900" dirty="0">
                  <a:latin typeface="Corbel"/>
                  <a:cs typeface="Corbel"/>
                </a:rPr>
                <a:t>retry failed or straggling tasks</a:t>
              </a:r>
              <a:endParaRPr lang="en-US" sz="1900" i="1" dirty="0">
                <a:latin typeface="Corbel"/>
                <a:cs typeface="Corbel"/>
              </a:endParaRPr>
            </a:p>
          </p:txBody>
        </p:sp>
        <p:sp>
          <p:nvSpPr>
            <p:cNvPr id="39" name="Rectangle 38"/>
            <p:cNvSpPr/>
            <p:nvPr/>
          </p:nvSpPr>
          <p:spPr>
            <a:xfrm>
              <a:off x="5439228" y="2818687"/>
              <a:ext cx="1040191" cy="1235638"/>
            </a:xfrm>
            <a:prstGeom prst="rect">
              <a:avLst/>
            </a:prstGeom>
            <a:solidFill>
              <a:schemeClr val="accent2">
                <a:lumMod val="20000"/>
                <a:lumOff val="80000"/>
              </a:schemeClr>
            </a:solidFill>
            <a:ln>
              <a:noFill/>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algn="l" defTabSz="457200" rtl="0" fontAlgn="base">
                <a:spcBef>
                  <a:spcPct val="0"/>
                </a:spcBef>
                <a:spcAft>
                  <a:spcPct val="0"/>
                </a:spcAft>
                <a:defRPr sz="2400" kern="1200">
                  <a:solidFill>
                    <a:schemeClr val="dk1"/>
                  </a:solidFill>
                  <a:latin typeface="+mn-lt"/>
                  <a:ea typeface="+mn-ea"/>
                  <a:cs typeface="+mn-cs"/>
                </a:defRPr>
              </a:lvl1pPr>
              <a:lvl2pPr marL="457200" algn="l" defTabSz="457200" rtl="0" fontAlgn="base">
                <a:spcBef>
                  <a:spcPct val="0"/>
                </a:spcBef>
                <a:spcAft>
                  <a:spcPct val="0"/>
                </a:spcAft>
                <a:defRPr sz="2400" kern="1200">
                  <a:solidFill>
                    <a:schemeClr val="dk1"/>
                  </a:solidFill>
                  <a:latin typeface="+mn-lt"/>
                  <a:ea typeface="+mn-ea"/>
                  <a:cs typeface="+mn-cs"/>
                </a:defRPr>
              </a:lvl2pPr>
              <a:lvl3pPr marL="914400" algn="l" defTabSz="457200" rtl="0" fontAlgn="base">
                <a:spcBef>
                  <a:spcPct val="0"/>
                </a:spcBef>
                <a:spcAft>
                  <a:spcPct val="0"/>
                </a:spcAft>
                <a:defRPr sz="2400" kern="1200">
                  <a:solidFill>
                    <a:schemeClr val="dk1"/>
                  </a:solidFill>
                  <a:latin typeface="+mn-lt"/>
                  <a:ea typeface="+mn-ea"/>
                  <a:cs typeface="+mn-cs"/>
                </a:defRPr>
              </a:lvl3pPr>
              <a:lvl4pPr marL="1371600" algn="l" defTabSz="457200" rtl="0" fontAlgn="base">
                <a:spcBef>
                  <a:spcPct val="0"/>
                </a:spcBef>
                <a:spcAft>
                  <a:spcPct val="0"/>
                </a:spcAft>
                <a:defRPr sz="2400" kern="1200">
                  <a:solidFill>
                    <a:schemeClr val="dk1"/>
                  </a:solidFill>
                  <a:latin typeface="+mn-lt"/>
                  <a:ea typeface="+mn-ea"/>
                  <a:cs typeface="+mn-cs"/>
                </a:defRPr>
              </a:lvl4pPr>
              <a:lvl5pPr marL="1828800" algn="l" defTabSz="457200" rtl="0" fontAlgn="base">
                <a:spcBef>
                  <a:spcPct val="0"/>
                </a:spcBef>
                <a:spcAft>
                  <a:spcPct val="0"/>
                </a:spcAft>
                <a:defRPr sz="2400" kern="1200">
                  <a:solidFill>
                    <a:schemeClr val="dk1"/>
                  </a:solidFill>
                  <a:latin typeface="+mn-lt"/>
                  <a:ea typeface="+mn-ea"/>
                  <a:cs typeface="+mn-cs"/>
                </a:defRPr>
              </a:lvl5pPr>
              <a:lvl6pPr marL="2286000" algn="l" defTabSz="457200" rtl="0" eaLnBrk="1" latinLnBrk="0" hangingPunct="1">
                <a:defRPr sz="2400" kern="1200">
                  <a:solidFill>
                    <a:schemeClr val="dk1"/>
                  </a:solidFill>
                  <a:latin typeface="+mn-lt"/>
                  <a:ea typeface="+mn-ea"/>
                  <a:cs typeface="+mn-cs"/>
                </a:defRPr>
              </a:lvl6pPr>
              <a:lvl7pPr marL="2743200" algn="l" defTabSz="457200" rtl="0" eaLnBrk="1" latinLnBrk="0" hangingPunct="1">
                <a:defRPr sz="2400" kern="1200">
                  <a:solidFill>
                    <a:schemeClr val="dk1"/>
                  </a:solidFill>
                  <a:latin typeface="+mn-lt"/>
                  <a:ea typeface="+mn-ea"/>
                  <a:cs typeface="+mn-cs"/>
                </a:defRPr>
              </a:lvl7pPr>
              <a:lvl8pPr marL="3200400" algn="l" defTabSz="457200" rtl="0" eaLnBrk="1" latinLnBrk="0" hangingPunct="1">
                <a:defRPr sz="2400" kern="1200">
                  <a:solidFill>
                    <a:schemeClr val="dk1"/>
                  </a:solidFill>
                  <a:latin typeface="+mn-lt"/>
                  <a:ea typeface="+mn-ea"/>
                  <a:cs typeface="+mn-cs"/>
                </a:defRPr>
              </a:lvl8pPr>
              <a:lvl9pPr marL="3657600" algn="l" defTabSz="457200" rtl="0" eaLnBrk="1" latinLnBrk="0" hangingPunct="1">
                <a:defRPr sz="2400" kern="1200">
                  <a:solidFill>
                    <a:schemeClr val="dk1"/>
                  </a:solidFill>
                  <a:latin typeface="+mn-lt"/>
                  <a:ea typeface="+mn-ea"/>
                  <a:cs typeface="+mn-cs"/>
                </a:defRPr>
              </a:lvl9pPr>
            </a:lstStyle>
            <a:p>
              <a:pPr algn="ctr"/>
              <a:endParaRPr lang="en-US"/>
            </a:p>
          </p:txBody>
        </p:sp>
        <p:cxnSp>
          <p:nvCxnSpPr>
            <p:cNvPr id="40" name="Straight Arrow Connector 39"/>
            <p:cNvCxnSpPr/>
            <p:nvPr/>
          </p:nvCxnSpPr>
          <p:spPr>
            <a:xfrm>
              <a:off x="5173135" y="3652048"/>
              <a:ext cx="1548189" cy="725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5173136" y="3810495"/>
              <a:ext cx="1548188" cy="121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42" name="TextBox 102"/>
            <p:cNvSpPr txBox="1"/>
            <p:nvPr/>
          </p:nvSpPr>
          <p:spPr>
            <a:xfrm>
              <a:off x="5443537" y="2781904"/>
              <a:ext cx="1043876" cy="646331"/>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algn="ctr"/>
              <a:r>
                <a:rPr lang="en-US" sz="1800" dirty="0">
                  <a:latin typeface="Corbel"/>
                  <a:cs typeface="Corbel"/>
                </a:rPr>
                <a:t>Cluster</a:t>
              </a:r>
              <a:br>
                <a:rPr lang="en-US" sz="1800" dirty="0">
                  <a:latin typeface="Corbel"/>
                  <a:cs typeface="Corbel"/>
                </a:rPr>
              </a:br>
              <a:r>
                <a:rPr lang="en-US" sz="1800" dirty="0">
                  <a:latin typeface="Corbel"/>
                  <a:cs typeface="Corbel"/>
                </a:rPr>
                <a:t>manager</a:t>
              </a:r>
            </a:p>
          </p:txBody>
        </p:sp>
      </p:grpSp>
      <p:grpSp>
        <p:nvGrpSpPr>
          <p:cNvPr id="19" name="Group 18"/>
          <p:cNvGrpSpPr/>
          <p:nvPr/>
        </p:nvGrpSpPr>
        <p:grpSpPr>
          <a:xfrm>
            <a:off x="8281064" y="1081485"/>
            <a:ext cx="2338010" cy="4267200"/>
            <a:chOff x="6805990" y="1981200"/>
            <a:chExt cx="2338010" cy="4267200"/>
          </a:xfrm>
        </p:grpSpPr>
        <p:sp>
          <p:nvSpPr>
            <p:cNvPr id="23" name="TextBox 40"/>
            <p:cNvSpPr txBox="1"/>
            <p:nvPr/>
          </p:nvSpPr>
          <p:spPr>
            <a:xfrm>
              <a:off x="7566724" y="1981200"/>
              <a:ext cx="1043876" cy="430887"/>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2200" dirty="0">
                  <a:latin typeface="Corbel"/>
                  <a:cs typeface="Corbel"/>
                </a:rPr>
                <a:t>Worker</a:t>
              </a:r>
            </a:p>
          </p:txBody>
        </p:sp>
        <p:sp>
          <p:nvSpPr>
            <p:cNvPr id="24" name="TextBox 97"/>
            <p:cNvSpPr txBox="1"/>
            <p:nvPr/>
          </p:nvSpPr>
          <p:spPr>
            <a:xfrm>
              <a:off x="7178523" y="4321314"/>
              <a:ext cx="1965477" cy="384721"/>
            </a:xfrm>
            <a:prstGeom prst="rect">
              <a:avLst/>
            </a:prstGeom>
            <a:noFill/>
          </p:spPr>
          <p:txBody>
            <a:bodyPr wrap="squar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900" dirty="0">
                  <a:latin typeface="Corbel"/>
                  <a:cs typeface="Corbel"/>
                </a:rPr>
                <a:t>execute tasks</a:t>
              </a:r>
              <a:endParaRPr lang="en-US" sz="1900" i="1" dirty="0">
                <a:latin typeface="Corbel"/>
                <a:cs typeface="Corbel"/>
              </a:endParaRPr>
            </a:p>
          </p:txBody>
        </p:sp>
        <p:sp>
          <p:nvSpPr>
            <p:cNvPr id="25" name="TextBox 98"/>
            <p:cNvSpPr txBox="1"/>
            <p:nvPr/>
          </p:nvSpPr>
          <p:spPr>
            <a:xfrm>
              <a:off x="7178523" y="5103653"/>
              <a:ext cx="1965477" cy="677108"/>
            </a:xfrm>
            <a:prstGeom prst="rect">
              <a:avLst/>
            </a:prstGeom>
            <a:noFill/>
          </p:spPr>
          <p:txBody>
            <a:bodyPr wrap="squar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900" dirty="0">
                  <a:latin typeface="Corbel"/>
                  <a:cs typeface="Corbel"/>
                </a:rPr>
                <a:t>store and serve blocks</a:t>
              </a:r>
              <a:endParaRPr lang="en-US" sz="1900" i="1" dirty="0">
                <a:latin typeface="Corbel"/>
                <a:cs typeface="Corbel"/>
              </a:endParaRPr>
            </a:p>
          </p:txBody>
        </p:sp>
        <p:grpSp>
          <p:nvGrpSpPr>
            <p:cNvPr id="26" name="Group 25"/>
            <p:cNvGrpSpPr/>
            <p:nvPr/>
          </p:nvGrpSpPr>
          <p:grpSpPr>
            <a:xfrm>
              <a:off x="7543800" y="2935514"/>
              <a:ext cx="1152676" cy="1103086"/>
              <a:chOff x="7543800" y="2854105"/>
              <a:chExt cx="1226720" cy="1260695"/>
            </a:xfrm>
          </p:grpSpPr>
          <p:sp>
            <p:nvSpPr>
              <p:cNvPr id="30" name="Rectangle 29"/>
              <p:cNvSpPr/>
              <p:nvPr/>
            </p:nvSpPr>
            <p:spPr>
              <a:xfrm>
                <a:off x="7543800" y="2854105"/>
                <a:ext cx="1226720" cy="1260695"/>
              </a:xfrm>
              <a:prstGeom prst="rect">
                <a:avLst/>
              </a:prstGeom>
              <a:solidFill>
                <a:schemeClr val="accent1">
                  <a:lumMod val="20000"/>
                  <a:lumOff val="80000"/>
                </a:schemeClr>
              </a:solidFill>
              <a:ln>
                <a:headEnd type="none" w="med" len="med"/>
                <a:tailEnd type="none"/>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l" defTabSz="457200" rtl="0" fontAlgn="base">
                  <a:spcBef>
                    <a:spcPct val="0"/>
                  </a:spcBef>
                  <a:spcAft>
                    <a:spcPct val="0"/>
                  </a:spcAft>
                  <a:defRPr sz="2400" kern="1200">
                    <a:solidFill>
                      <a:schemeClr val="dk1"/>
                    </a:solidFill>
                    <a:latin typeface="+mn-lt"/>
                    <a:ea typeface="+mn-ea"/>
                    <a:cs typeface="+mn-cs"/>
                  </a:defRPr>
                </a:lvl1pPr>
                <a:lvl2pPr marL="457200" algn="l" defTabSz="457200" rtl="0" fontAlgn="base">
                  <a:spcBef>
                    <a:spcPct val="0"/>
                  </a:spcBef>
                  <a:spcAft>
                    <a:spcPct val="0"/>
                  </a:spcAft>
                  <a:defRPr sz="2400" kern="1200">
                    <a:solidFill>
                      <a:schemeClr val="dk1"/>
                    </a:solidFill>
                    <a:latin typeface="+mn-lt"/>
                    <a:ea typeface="+mn-ea"/>
                    <a:cs typeface="+mn-cs"/>
                  </a:defRPr>
                </a:lvl2pPr>
                <a:lvl3pPr marL="914400" algn="l" defTabSz="457200" rtl="0" fontAlgn="base">
                  <a:spcBef>
                    <a:spcPct val="0"/>
                  </a:spcBef>
                  <a:spcAft>
                    <a:spcPct val="0"/>
                  </a:spcAft>
                  <a:defRPr sz="2400" kern="1200">
                    <a:solidFill>
                      <a:schemeClr val="dk1"/>
                    </a:solidFill>
                    <a:latin typeface="+mn-lt"/>
                    <a:ea typeface="+mn-ea"/>
                    <a:cs typeface="+mn-cs"/>
                  </a:defRPr>
                </a:lvl3pPr>
                <a:lvl4pPr marL="1371600" algn="l" defTabSz="457200" rtl="0" fontAlgn="base">
                  <a:spcBef>
                    <a:spcPct val="0"/>
                  </a:spcBef>
                  <a:spcAft>
                    <a:spcPct val="0"/>
                  </a:spcAft>
                  <a:defRPr sz="2400" kern="1200">
                    <a:solidFill>
                      <a:schemeClr val="dk1"/>
                    </a:solidFill>
                    <a:latin typeface="+mn-lt"/>
                    <a:ea typeface="+mn-ea"/>
                    <a:cs typeface="+mn-cs"/>
                  </a:defRPr>
                </a:lvl4pPr>
                <a:lvl5pPr marL="1828800" algn="l" defTabSz="457200" rtl="0" fontAlgn="base">
                  <a:spcBef>
                    <a:spcPct val="0"/>
                  </a:spcBef>
                  <a:spcAft>
                    <a:spcPct val="0"/>
                  </a:spcAft>
                  <a:defRPr sz="2400" kern="1200">
                    <a:solidFill>
                      <a:schemeClr val="dk1"/>
                    </a:solidFill>
                    <a:latin typeface="+mn-lt"/>
                    <a:ea typeface="+mn-ea"/>
                    <a:cs typeface="+mn-cs"/>
                  </a:defRPr>
                </a:lvl5pPr>
                <a:lvl6pPr marL="2286000" algn="l" defTabSz="457200" rtl="0" eaLnBrk="1" latinLnBrk="0" hangingPunct="1">
                  <a:defRPr sz="2400" kern="1200">
                    <a:solidFill>
                      <a:schemeClr val="dk1"/>
                    </a:solidFill>
                    <a:latin typeface="+mn-lt"/>
                    <a:ea typeface="+mn-ea"/>
                    <a:cs typeface="+mn-cs"/>
                  </a:defRPr>
                </a:lvl6pPr>
                <a:lvl7pPr marL="2743200" algn="l" defTabSz="457200" rtl="0" eaLnBrk="1" latinLnBrk="0" hangingPunct="1">
                  <a:defRPr sz="2400" kern="1200">
                    <a:solidFill>
                      <a:schemeClr val="dk1"/>
                    </a:solidFill>
                    <a:latin typeface="+mn-lt"/>
                    <a:ea typeface="+mn-ea"/>
                    <a:cs typeface="+mn-cs"/>
                  </a:defRPr>
                </a:lvl7pPr>
                <a:lvl8pPr marL="3200400" algn="l" defTabSz="457200" rtl="0" eaLnBrk="1" latinLnBrk="0" hangingPunct="1">
                  <a:defRPr sz="2400" kern="1200">
                    <a:solidFill>
                      <a:schemeClr val="dk1"/>
                    </a:solidFill>
                    <a:latin typeface="+mn-lt"/>
                    <a:ea typeface="+mn-ea"/>
                    <a:cs typeface="+mn-cs"/>
                  </a:defRPr>
                </a:lvl8pPr>
                <a:lvl9pPr marL="3657600" algn="l" defTabSz="457200" rtl="0" eaLnBrk="1" latinLnBrk="0" hangingPunct="1">
                  <a:defRPr sz="2400" kern="1200">
                    <a:solidFill>
                      <a:schemeClr val="dk1"/>
                    </a:solidFill>
                    <a:latin typeface="+mn-lt"/>
                    <a:ea typeface="+mn-ea"/>
                    <a:cs typeface="+mn-cs"/>
                  </a:defRPr>
                </a:lvl9pPr>
              </a:lstStyle>
              <a:p>
                <a:pPr algn="ctr"/>
                <a:endParaRPr lang="en-US"/>
              </a:p>
            </p:txBody>
          </p:sp>
          <p:sp>
            <p:nvSpPr>
              <p:cNvPr id="31" name="Rectangle 30"/>
              <p:cNvSpPr/>
              <p:nvPr/>
            </p:nvSpPr>
            <p:spPr>
              <a:xfrm>
                <a:off x="7644132" y="3410486"/>
                <a:ext cx="1035409" cy="613229"/>
              </a:xfrm>
              <a:prstGeom prst="rect">
                <a:avLst/>
              </a:prstGeom>
              <a:ln w="12700" cmpd="sng">
                <a:headEnd type="none" w="med" len="med"/>
                <a:tailEnd type="none"/>
              </a:ln>
            </p:spPr>
            <p:style>
              <a:lnRef idx="2">
                <a:schemeClr val="accent1"/>
              </a:lnRef>
              <a:fillRef idx="1">
                <a:schemeClr val="lt1"/>
              </a:fillRef>
              <a:effectRef idx="0">
                <a:schemeClr val="accent1"/>
              </a:effectRef>
              <a:fontRef idx="minor">
                <a:schemeClr val="dk1"/>
              </a:fontRef>
            </p:style>
            <p:txBody>
              <a:bodyPr lIns="0" rIns="0" rtlCol="0" anchor="ctr"/>
              <a:lstStyle>
                <a:defPPr>
                  <a:defRPr lang="en-US"/>
                </a:defPPr>
                <a:lvl1pPr algn="l" defTabSz="457200" rtl="0" fontAlgn="base">
                  <a:spcBef>
                    <a:spcPct val="0"/>
                  </a:spcBef>
                  <a:spcAft>
                    <a:spcPct val="0"/>
                  </a:spcAft>
                  <a:defRPr sz="2400" kern="1200">
                    <a:solidFill>
                      <a:schemeClr val="dk1"/>
                    </a:solidFill>
                    <a:latin typeface="+mn-lt"/>
                    <a:ea typeface="+mn-ea"/>
                    <a:cs typeface="+mn-cs"/>
                  </a:defRPr>
                </a:lvl1pPr>
                <a:lvl2pPr marL="457200" algn="l" defTabSz="457200" rtl="0" fontAlgn="base">
                  <a:spcBef>
                    <a:spcPct val="0"/>
                  </a:spcBef>
                  <a:spcAft>
                    <a:spcPct val="0"/>
                  </a:spcAft>
                  <a:defRPr sz="2400" kern="1200">
                    <a:solidFill>
                      <a:schemeClr val="dk1"/>
                    </a:solidFill>
                    <a:latin typeface="+mn-lt"/>
                    <a:ea typeface="+mn-ea"/>
                    <a:cs typeface="+mn-cs"/>
                  </a:defRPr>
                </a:lvl2pPr>
                <a:lvl3pPr marL="914400" algn="l" defTabSz="457200" rtl="0" fontAlgn="base">
                  <a:spcBef>
                    <a:spcPct val="0"/>
                  </a:spcBef>
                  <a:spcAft>
                    <a:spcPct val="0"/>
                  </a:spcAft>
                  <a:defRPr sz="2400" kern="1200">
                    <a:solidFill>
                      <a:schemeClr val="dk1"/>
                    </a:solidFill>
                    <a:latin typeface="+mn-lt"/>
                    <a:ea typeface="+mn-ea"/>
                    <a:cs typeface="+mn-cs"/>
                  </a:defRPr>
                </a:lvl3pPr>
                <a:lvl4pPr marL="1371600" algn="l" defTabSz="457200" rtl="0" fontAlgn="base">
                  <a:spcBef>
                    <a:spcPct val="0"/>
                  </a:spcBef>
                  <a:spcAft>
                    <a:spcPct val="0"/>
                  </a:spcAft>
                  <a:defRPr sz="2400" kern="1200">
                    <a:solidFill>
                      <a:schemeClr val="dk1"/>
                    </a:solidFill>
                    <a:latin typeface="+mn-lt"/>
                    <a:ea typeface="+mn-ea"/>
                    <a:cs typeface="+mn-cs"/>
                  </a:defRPr>
                </a:lvl4pPr>
                <a:lvl5pPr marL="1828800" algn="l" defTabSz="457200" rtl="0" fontAlgn="base">
                  <a:spcBef>
                    <a:spcPct val="0"/>
                  </a:spcBef>
                  <a:spcAft>
                    <a:spcPct val="0"/>
                  </a:spcAft>
                  <a:defRPr sz="2400" kern="1200">
                    <a:solidFill>
                      <a:schemeClr val="dk1"/>
                    </a:solidFill>
                    <a:latin typeface="+mn-lt"/>
                    <a:ea typeface="+mn-ea"/>
                    <a:cs typeface="+mn-cs"/>
                  </a:defRPr>
                </a:lvl5pPr>
                <a:lvl6pPr marL="2286000" algn="l" defTabSz="457200" rtl="0" eaLnBrk="1" latinLnBrk="0" hangingPunct="1">
                  <a:defRPr sz="2400" kern="1200">
                    <a:solidFill>
                      <a:schemeClr val="dk1"/>
                    </a:solidFill>
                    <a:latin typeface="+mn-lt"/>
                    <a:ea typeface="+mn-ea"/>
                    <a:cs typeface="+mn-cs"/>
                  </a:defRPr>
                </a:lvl6pPr>
                <a:lvl7pPr marL="2743200" algn="l" defTabSz="457200" rtl="0" eaLnBrk="1" latinLnBrk="0" hangingPunct="1">
                  <a:defRPr sz="2400" kern="1200">
                    <a:solidFill>
                      <a:schemeClr val="dk1"/>
                    </a:solidFill>
                    <a:latin typeface="+mn-lt"/>
                    <a:ea typeface="+mn-ea"/>
                    <a:cs typeface="+mn-cs"/>
                  </a:defRPr>
                </a:lvl7pPr>
                <a:lvl8pPr marL="3200400" algn="l" defTabSz="457200" rtl="0" eaLnBrk="1" latinLnBrk="0" hangingPunct="1">
                  <a:defRPr sz="2400" kern="1200">
                    <a:solidFill>
                      <a:schemeClr val="dk1"/>
                    </a:solidFill>
                    <a:latin typeface="+mn-lt"/>
                    <a:ea typeface="+mn-ea"/>
                    <a:cs typeface="+mn-cs"/>
                  </a:defRPr>
                </a:lvl8pPr>
                <a:lvl9pPr marL="3657600" algn="l" defTabSz="457200" rtl="0" eaLnBrk="1" latinLnBrk="0" hangingPunct="1">
                  <a:defRPr sz="2400" kern="1200">
                    <a:solidFill>
                      <a:schemeClr val="dk1"/>
                    </a:solidFill>
                    <a:latin typeface="+mn-lt"/>
                    <a:ea typeface="+mn-ea"/>
                    <a:cs typeface="+mn-cs"/>
                  </a:defRPr>
                </a:lvl9pPr>
              </a:lstStyle>
              <a:p>
                <a:pPr algn="ctr"/>
                <a:r>
                  <a:rPr lang="en-US" sz="1600" dirty="0"/>
                  <a:t>Block manager</a:t>
                </a:r>
              </a:p>
            </p:txBody>
          </p:sp>
          <p:sp>
            <p:nvSpPr>
              <p:cNvPr id="32" name="Rectangle 31"/>
              <p:cNvSpPr/>
              <p:nvPr/>
            </p:nvSpPr>
            <p:spPr>
              <a:xfrm>
                <a:off x="7644132" y="2949138"/>
                <a:ext cx="1035410" cy="372487"/>
              </a:xfrm>
              <a:prstGeom prst="rect">
                <a:avLst/>
              </a:prstGeom>
              <a:ln w="12700" cmpd="sng">
                <a:headEnd type="none" w="med" len="med"/>
                <a:tailEnd type="none"/>
              </a:ln>
            </p:spPr>
            <p:style>
              <a:lnRef idx="2">
                <a:schemeClr val="accent1"/>
              </a:lnRef>
              <a:fillRef idx="1">
                <a:schemeClr val="lt1"/>
              </a:fillRef>
              <a:effectRef idx="0">
                <a:schemeClr val="accent1"/>
              </a:effectRef>
              <a:fontRef idx="minor">
                <a:schemeClr val="dk1"/>
              </a:fontRef>
            </p:style>
            <p:txBody>
              <a:bodyPr lIns="0" rIns="0" rtlCol="0" anchor="ctr"/>
              <a:lstStyle>
                <a:defPPr>
                  <a:defRPr lang="en-US"/>
                </a:defPPr>
                <a:lvl1pPr algn="l" defTabSz="457200" rtl="0" fontAlgn="base">
                  <a:spcBef>
                    <a:spcPct val="0"/>
                  </a:spcBef>
                  <a:spcAft>
                    <a:spcPct val="0"/>
                  </a:spcAft>
                  <a:defRPr sz="2400" kern="1200">
                    <a:solidFill>
                      <a:schemeClr val="dk1"/>
                    </a:solidFill>
                    <a:latin typeface="+mn-lt"/>
                    <a:ea typeface="+mn-ea"/>
                    <a:cs typeface="+mn-cs"/>
                  </a:defRPr>
                </a:lvl1pPr>
                <a:lvl2pPr marL="457200" algn="l" defTabSz="457200" rtl="0" fontAlgn="base">
                  <a:spcBef>
                    <a:spcPct val="0"/>
                  </a:spcBef>
                  <a:spcAft>
                    <a:spcPct val="0"/>
                  </a:spcAft>
                  <a:defRPr sz="2400" kern="1200">
                    <a:solidFill>
                      <a:schemeClr val="dk1"/>
                    </a:solidFill>
                    <a:latin typeface="+mn-lt"/>
                    <a:ea typeface="+mn-ea"/>
                    <a:cs typeface="+mn-cs"/>
                  </a:defRPr>
                </a:lvl2pPr>
                <a:lvl3pPr marL="914400" algn="l" defTabSz="457200" rtl="0" fontAlgn="base">
                  <a:spcBef>
                    <a:spcPct val="0"/>
                  </a:spcBef>
                  <a:spcAft>
                    <a:spcPct val="0"/>
                  </a:spcAft>
                  <a:defRPr sz="2400" kern="1200">
                    <a:solidFill>
                      <a:schemeClr val="dk1"/>
                    </a:solidFill>
                    <a:latin typeface="+mn-lt"/>
                    <a:ea typeface="+mn-ea"/>
                    <a:cs typeface="+mn-cs"/>
                  </a:defRPr>
                </a:lvl3pPr>
                <a:lvl4pPr marL="1371600" algn="l" defTabSz="457200" rtl="0" fontAlgn="base">
                  <a:spcBef>
                    <a:spcPct val="0"/>
                  </a:spcBef>
                  <a:spcAft>
                    <a:spcPct val="0"/>
                  </a:spcAft>
                  <a:defRPr sz="2400" kern="1200">
                    <a:solidFill>
                      <a:schemeClr val="dk1"/>
                    </a:solidFill>
                    <a:latin typeface="+mn-lt"/>
                    <a:ea typeface="+mn-ea"/>
                    <a:cs typeface="+mn-cs"/>
                  </a:defRPr>
                </a:lvl4pPr>
                <a:lvl5pPr marL="1828800" algn="l" defTabSz="457200" rtl="0" fontAlgn="base">
                  <a:spcBef>
                    <a:spcPct val="0"/>
                  </a:spcBef>
                  <a:spcAft>
                    <a:spcPct val="0"/>
                  </a:spcAft>
                  <a:defRPr sz="2400" kern="1200">
                    <a:solidFill>
                      <a:schemeClr val="dk1"/>
                    </a:solidFill>
                    <a:latin typeface="+mn-lt"/>
                    <a:ea typeface="+mn-ea"/>
                    <a:cs typeface="+mn-cs"/>
                  </a:defRPr>
                </a:lvl5pPr>
                <a:lvl6pPr marL="2286000" algn="l" defTabSz="457200" rtl="0" eaLnBrk="1" latinLnBrk="0" hangingPunct="1">
                  <a:defRPr sz="2400" kern="1200">
                    <a:solidFill>
                      <a:schemeClr val="dk1"/>
                    </a:solidFill>
                    <a:latin typeface="+mn-lt"/>
                    <a:ea typeface="+mn-ea"/>
                    <a:cs typeface="+mn-cs"/>
                  </a:defRPr>
                </a:lvl6pPr>
                <a:lvl7pPr marL="2743200" algn="l" defTabSz="457200" rtl="0" eaLnBrk="1" latinLnBrk="0" hangingPunct="1">
                  <a:defRPr sz="2400" kern="1200">
                    <a:solidFill>
                      <a:schemeClr val="dk1"/>
                    </a:solidFill>
                    <a:latin typeface="+mn-lt"/>
                    <a:ea typeface="+mn-ea"/>
                    <a:cs typeface="+mn-cs"/>
                  </a:defRPr>
                </a:lvl7pPr>
                <a:lvl8pPr marL="3200400" algn="l" defTabSz="457200" rtl="0" eaLnBrk="1" latinLnBrk="0" hangingPunct="1">
                  <a:defRPr sz="2400" kern="1200">
                    <a:solidFill>
                      <a:schemeClr val="dk1"/>
                    </a:solidFill>
                    <a:latin typeface="+mn-lt"/>
                    <a:ea typeface="+mn-ea"/>
                    <a:cs typeface="+mn-cs"/>
                  </a:defRPr>
                </a:lvl8pPr>
                <a:lvl9pPr marL="3657600" algn="l" defTabSz="457200" rtl="0" eaLnBrk="1" latinLnBrk="0" hangingPunct="1">
                  <a:defRPr sz="2400" kern="1200">
                    <a:solidFill>
                      <a:schemeClr val="dk1"/>
                    </a:solidFill>
                    <a:latin typeface="+mn-lt"/>
                    <a:ea typeface="+mn-ea"/>
                    <a:cs typeface="+mn-cs"/>
                  </a:defRPr>
                </a:lvl9pPr>
              </a:lstStyle>
              <a:p>
                <a:pPr algn="ctr"/>
                <a:r>
                  <a:rPr lang="en-US" sz="1600" dirty="0"/>
                  <a:t>Threads</a:t>
                </a:r>
              </a:p>
            </p:txBody>
          </p:sp>
        </p:grpSp>
        <p:cxnSp>
          <p:nvCxnSpPr>
            <p:cNvPr id="27" name="Straight Connector 26"/>
            <p:cNvCxnSpPr/>
            <p:nvPr/>
          </p:nvCxnSpPr>
          <p:spPr>
            <a:xfrm>
              <a:off x="7050315" y="2588381"/>
              <a:ext cx="0" cy="3660019"/>
            </a:xfrm>
            <a:prstGeom prst="line">
              <a:avLst/>
            </a:prstGeom>
            <a:ln>
              <a:solidFill>
                <a:schemeClr val="bg1">
                  <a:lumMod val="75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882190" y="3733800"/>
              <a:ext cx="457200" cy="4160"/>
            </a:xfrm>
            <a:prstGeom prst="straightConnector1">
              <a:avLst/>
            </a:prstGeom>
            <a:ln w="571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113"/>
            <p:cNvSpPr txBox="1"/>
            <p:nvPr/>
          </p:nvSpPr>
          <p:spPr>
            <a:xfrm>
              <a:off x="6805990" y="3272970"/>
              <a:ext cx="566882" cy="338554"/>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600" dirty="0">
                  <a:latin typeface="Corbel"/>
                  <a:cs typeface="Corbel"/>
                </a:rPr>
                <a:t>Task</a:t>
              </a:r>
            </a:p>
          </p:txBody>
        </p:sp>
      </p:grpSp>
      <p:grpSp>
        <p:nvGrpSpPr>
          <p:cNvPr id="20" name="Group 19"/>
          <p:cNvGrpSpPr/>
          <p:nvPr/>
        </p:nvGrpSpPr>
        <p:grpSpPr>
          <a:xfrm>
            <a:off x="5818474" y="4996371"/>
            <a:ext cx="680595" cy="632210"/>
            <a:chOff x="4343400" y="5968424"/>
            <a:chExt cx="680595" cy="632210"/>
          </a:xfrm>
        </p:grpSpPr>
        <p:cxnSp>
          <p:nvCxnSpPr>
            <p:cNvPr id="21" name="Straight Arrow Connector 20"/>
            <p:cNvCxnSpPr/>
            <p:nvPr/>
          </p:nvCxnSpPr>
          <p:spPr>
            <a:xfrm flipH="1">
              <a:off x="4401918" y="6597137"/>
              <a:ext cx="431800" cy="3497"/>
            </a:xfrm>
            <a:prstGeom prst="straightConnector1">
              <a:avLst/>
            </a:prstGeom>
            <a:ln w="571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123"/>
            <p:cNvSpPr txBox="1"/>
            <p:nvPr/>
          </p:nvSpPr>
          <p:spPr>
            <a:xfrm>
              <a:off x="4343400" y="5968424"/>
              <a:ext cx="680595" cy="584776"/>
            </a:xfrm>
            <a:prstGeom prst="rect">
              <a:avLst/>
            </a:prstGeom>
            <a:noFill/>
          </p:spPr>
          <p:txBody>
            <a:bodyPr wrap="none" rtlCol="0">
              <a:spAutoFit/>
            </a:bodyPr>
            <a:ls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r>
                <a:rPr lang="en-US" sz="1600" dirty="0">
                  <a:latin typeface="Corbel"/>
                  <a:cs typeface="Corbel"/>
                </a:rPr>
                <a:t>stage</a:t>
              </a:r>
              <a:br>
                <a:rPr lang="en-US" sz="1600" dirty="0">
                  <a:latin typeface="Corbel"/>
                  <a:cs typeface="Corbel"/>
                </a:rPr>
              </a:br>
              <a:r>
                <a:rPr lang="en-US" sz="1600" dirty="0">
                  <a:latin typeface="Corbel"/>
                  <a:cs typeface="Corbel"/>
                </a:rPr>
                <a:t>failed</a:t>
              </a:r>
            </a:p>
          </p:txBody>
        </p:sp>
      </p:grpSp>
    </p:spTree>
    <p:extLst>
      <p:ext uri="{BB962C8B-B14F-4D97-AF65-F5344CB8AC3E}">
        <p14:creationId xmlns:p14="http://schemas.microsoft.com/office/powerpoint/2010/main" xmlns="" val="23720273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Generality</a:t>
            </a:r>
            <a:r>
              <a:rPr lang="es-ES" sz="2180" spc="-1" dirty="0">
                <a:solidFill>
                  <a:srgbClr val="0099CC"/>
                </a:solidFill>
                <a:uFill>
                  <a:solidFill>
                    <a:srgbClr val="FFFFFF"/>
                  </a:solidFill>
                </a:uFill>
                <a:latin typeface="Century Gothic"/>
                <a:ea typeface="MS PGothic"/>
              </a:rPr>
              <a:t> of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RDDs</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2" name="Rectangle 1"/>
          <p:cNvSpPr/>
          <p:nvPr/>
        </p:nvSpPr>
        <p:spPr>
          <a:xfrm>
            <a:off x="736921" y="1382760"/>
            <a:ext cx="9314130" cy="4431983"/>
          </a:xfrm>
          <a:prstGeom prst="rect">
            <a:avLst/>
          </a:prstGeom>
        </p:spPr>
        <p:txBody>
          <a:bodyPr wrap="square">
            <a:spAutoFit/>
          </a:bodyPr>
          <a:lstStyle/>
          <a:p>
            <a:pPr marL="342900" marR="27260" indent="-342900">
              <a:lnSpc>
                <a:spcPct val="150000"/>
              </a:lnSpc>
              <a:buFont typeface="Wingdings" panose="05000000000000000000" pitchFamily="2" charset="2"/>
              <a:buChar char="v"/>
            </a:pPr>
            <a:r>
              <a:rPr lang="en-US" sz="2000" dirty="0">
                <a:solidFill>
                  <a:srgbClr val="000000"/>
                </a:solidFill>
              </a:rPr>
              <a:t>Spark RDD model is generic &amp; flexible enough to implement the tasks </a:t>
            </a:r>
            <a:r>
              <a:rPr lang="en-US" sz="2000" dirty="0" err="1">
                <a:solidFill>
                  <a:srgbClr val="000000"/>
                </a:solidFill>
              </a:rPr>
              <a:t>suitables</a:t>
            </a:r>
            <a:r>
              <a:rPr lang="en-US" sz="2000" dirty="0">
                <a:solidFill>
                  <a:srgbClr val="000000"/>
                </a:solidFill>
              </a:rPr>
              <a:t> for several previous Big Data Programming Models in the same Spark code base: </a:t>
            </a:r>
          </a:p>
          <a:p>
            <a:pPr marL="890588" indent="-342900">
              <a:lnSpc>
                <a:spcPct val="150000"/>
              </a:lnSpc>
              <a:buFont typeface="Wingdings" panose="05000000000000000000" pitchFamily="2" charset="2"/>
              <a:buChar char="ü"/>
            </a:pPr>
            <a:r>
              <a:rPr lang="en-US" dirty="0">
                <a:solidFill>
                  <a:srgbClr val="000000"/>
                </a:solidFill>
              </a:rPr>
              <a:t>MapReduce</a:t>
            </a:r>
          </a:p>
          <a:p>
            <a:pPr marL="890588" indent="-342900">
              <a:lnSpc>
                <a:spcPct val="150000"/>
              </a:lnSpc>
              <a:buFont typeface="Wingdings" panose="05000000000000000000" pitchFamily="2" charset="2"/>
              <a:buChar char="ü"/>
            </a:pPr>
            <a:r>
              <a:rPr lang="en-US" dirty="0">
                <a:solidFill>
                  <a:srgbClr val="000000"/>
                </a:solidFill>
              </a:rPr>
              <a:t>Dryad </a:t>
            </a:r>
          </a:p>
          <a:p>
            <a:pPr marL="890588" indent="-342900">
              <a:lnSpc>
                <a:spcPct val="150000"/>
              </a:lnSpc>
              <a:buFont typeface="Wingdings" panose="05000000000000000000" pitchFamily="2" charset="2"/>
              <a:buChar char="ü"/>
            </a:pPr>
            <a:r>
              <a:rPr lang="en-US" dirty="0" err="1">
                <a:solidFill>
                  <a:srgbClr val="000000"/>
                </a:solidFill>
              </a:rPr>
              <a:t>Pregel</a:t>
            </a:r>
            <a:r>
              <a:rPr lang="en-US" dirty="0">
                <a:solidFill>
                  <a:srgbClr val="000000"/>
                </a:solidFill>
              </a:rPr>
              <a:t> </a:t>
            </a:r>
          </a:p>
          <a:p>
            <a:pPr marL="890588" indent="-342900">
              <a:lnSpc>
                <a:spcPct val="150000"/>
              </a:lnSpc>
              <a:buFont typeface="Wingdings" panose="05000000000000000000" pitchFamily="2" charset="2"/>
              <a:buChar char="ü"/>
            </a:pPr>
            <a:r>
              <a:rPr lang="en-US" dirty="0">
                <a:solidFill>
                  <a:srgbClr val="000000"/>
                </a:solidFill>
              </a:rPr>
              <a:t>Iterative MapReduce </a:t>
            </a:r>
          </a:p>
          <a:p>
            <a:pPr marL="890588" indent="-342900">
              <a:lnSpc>
                <a:spcPct val="150000"/>
              </a:lnSpc>
              <a:buFont typeface="Wingdings" panose="05000000000000000000" pitchFamily="2" charset="2"/>
              <a:buChar char="ü"/>
            </a:pPr>
            <a:r>
              <a:rPr lang="en-US" dirty="0" err="1">
                <a:solidFill>
                  <a:srgbClr val="000000"/>
                </a:solidFill>
              </a:rPr>
              <a:t>GraphLab</a:t>
            </a:r>
            <a:r>
              <a:rPr lang="en-US" dirty="0">
                <a:solidFill>
                  <a:srgbClr val="000000"/>
                </a:solidFill>
              </a:rPr>
              <a:t> </a:t>
            </a:r>
          </a:p>
          <a:p>
            <a:pPr marL="890588" indent="-342900">
              <a:lnSpc>
                <a:spcPct val="150000"/>
              </a:lnSpc>
              <a:buFont typeface="Wingdings" panose="05000000000000000000" pitchFamily="2" charset="2"/>
              <a:buChar char="ü"/>
            </a:pPr>
            <a:r>
              <a:rPr lang="en-US" dirty="0">
                <a:solidFill>
                  <a:srgbClr val="000000"/>
                </a:solidFill>
              </a:rPr>
              <a:t>SQL (Shark)</a:t>
            </a:r>
          </a:p>
          <a:p>
            <a:pPr marL="342900" indent="-342900">
              <a:lnSpc>
                <a:spcPct val="150000"/>
              </a:lnSpc>
              <a:buFont typeface="Wingdings" panose="05000000000000000000" pitchFamily="2" charset="2"/>
              <a:buChar char="v"/>
            </a:pPr>
            <a:r>
              <a:rPr lang="en-US" sz="2000" dirty="0">
                <a:solidFill>
                  <a:srgbClr val="000000"/>
                </a:solidFill>
              </a:rPr>
              <a:t>Allows apps to </a:t>
            </a:r>
            <a:r>
              <a:rPr lang="en-US" sz="2000" i="1" dirty="0">
                <a:solidFill>
                  <a:srgbClr val="000000"/>
                </a:solidFill>
              </a:rPr>
              <a:t>intermix </a:t>
            </a:r>
            <a:r>
              <a:rPr lang="en-US" sz="2000" dirty="0">
                <a:solidFill>
                  <a:srgbClr val="000000"/>
                </a:solidFill>
              </a:rPr>
              <a:t>these models </a:t>
            </a:r>
            <a:endParaRPr lang="en-US" dirty="0"/>
          </a:p>
        </p:txBody>
      </p:sp>
    </p:spTree>
    <p:extLst>
      <p:ext uri="{BB962C8B-B14F-4D97-AF65-F5344CB8AC3E}">
        <p14:creationId xmlns:p14="http://schemas.microsoft.com/office/powerpoint/2010/main" xmlns="" val="2302144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&amp; </a:t>
            </a:r>
            <a:r>
              <a:rPr lang="es-ES" sz="2180" spc="-1" dirty="0" err="1">
                <a:solidFill>
                  <a:srgbClr val="0099CC"/>
                </a:solidFill>
                <a:uFill>
                  <a:solidFill>
                    <a:srgbClr val="FFFFFF"/>
                  </a:solidFill>
                </a:uFill>
                <a:latin typeface="Century Gothic"/>
                <a:ea typeface="MS PGothic"/>
              </a:rPr>
              <a:t>Cluster</a:t>
            </a:r>
            <a:r>
              <a:rPr lang="es-ES" sz="2180" spc="-1" dirty="0">
                <a:solidFill>
                  <a:srgbClr val="0099CC"/>
                </a:solidFill>
                <a:uFill>
                  <a:solidFill>
                    <a:srgbClr val="FFFFFF"/>
                  </a:solidFill>
                </a:uFill>
                <a:latin typeface="Century Gothic"/>
                <a:ea typeface="MS PGothic"/>
              </a:rPr>
              <a:t> Managers </a:t>
            </a:r>
            <a:endParaRPr lang="en-US" spc="-1" dirty="0">
              <a:solidFill>
                <a:srgbClr val="000000"/>
              </a:solidFill>
              <a:uFill>
                <a:solidFill>
                  <a:srgbClr val="FFFFFF"/>
                </a:solidFill>
              </a:uFill>
            </a:endParaRPr>
          </a:p>
        </p:txBody>
      </p:sp>
      <p:sp>
        <p:nvSpPr>
          <p:cNvPr id="2" name="TextBox 1"/>
          <p:cNvSpPr txBox="1"/>
          <p:nvPr/>
        </p:nvSpPr>
        <p:spPr>
          <a:xfrm>
            <a:off x="929534" y="1059872"/>
            <a:ext cx="2992581" cy="369332"/>
          </a:xfrm>
          <a:prstGeom prst="rect">
            <a:avLst/>
          </a:prstGeom>
          <a:noFill/>
        </p:spPr>
        <p:txBody>
          <a:bodyPr wrap="square" rtlCol="0">
            <a:spAutoFit/>
          </a:bodyPr>
          <a:lstStyle/>
          <a:p>
            <a:r>
              <a:rPr lang="es-ES" dirty="0" err="1">
                <a:hlinkClick r:id="rId3"/>
              </a:rPr>
              <a:t>Running</a:t>
            </a:r>
            <a:r>
              <a:rPr lang="es-ES" dirty="0">
                <a:hlinkClick r:id="rId3"/>
              </a:rPr>
              <a:t> </a:t>
            </a:r>
            <a:r>
              <a:rPr lang="es-ES" dirty="0" err="1">
                <a:hlinkClick r:id="rId3"/>
              </a:rPr>
              <a:t>Spark</a:t>
            </a:r>
            <a:r>
              <a:rPr lang="es-ES" dirty="0">
                <a:hlinkClick r:id="rId3"/>
              </a:rPr>
              <a:t> </a:t>
            </a:r>
            <a:r>
              <a:rPr lang="es-ES" dirty="0" err="1">
                <a:hlinkClick r:id="rId3"/>
              </a:rPr>
              <a:t>On</a:t>
            </a:r>
            <a:r>
              <a:rPr lang="es-ES" dirty="0">
                <a:hlinkClick r:id="rId3"/>
              </a:rPr>
              <a:t> </a:t>
            </a:r>
            <a:r>
              <a:rPr lang="es-ES" dirty="0" err="1">
                <a:hlinkClick r:id="rId3"/>
              </a:rPr>
              <a:t>Yarn</a:t>
            </a:r>
            <a:endParaRPr lang="en-US" dirty="0"/>
          </a:p>
        </p:txBody>
      </p:sp>
      <p:pic>
        <p:nvPicPr>
          <p:cNvPr id="3074" name="Picture 2" descr="Image result for apache yarn"/>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0573" y="1346077"/>
            <a:ext cx="2813875" cy="118558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Image result for Cloudera"/>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3479" y="2085303"/>
            <a:ext cx="1465118" cy="1465118"/>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Image result for Mesos"/>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434156" y="1346077"/>
            <a:ext cx="2961409" cy="1075979"/>
          </a:xfrm>
          <a:prstGeom prst="rect">
            <a:avLst/>
          </a:prstGeom>
          <a:noFill/>
          <a:extLst>
            <a:ext uri="{909E8E84-426E-40DD-AFC4-6F175D3DCCD1}">
              <a14:hiddenFill xmlns:a14="http://schemas.microsoft.com/office/drawing/2010/main" xmlns="">
                <a:solidFill>
                  <a:srgbClr val="FFFFFF"/>
                </a:solidFill>
              </a14:hiddenFill>
            </a:ext>
          </a:extLst>
        </p:spPr>
      </p:pic>
      <p:pic>
        <p:nvPicPr>
          <p:cNvPr id="3084" name="Picture 12" descr="Image result for hortonwork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881545" y="2393298"/>
            <a:ext cx="1790195" cy="809828"/>
          </a:xfrm>
          <a:prstGeom prst="rect">
            <a:avLst/>
          </a:prstGeom>
          <a:noFill/>
          <a:extLst>
            <a:ext uri="{909E8E84-426E-40DD-AFC4-6F175D3DCCD1}">
              <a14:hiddenFill xmlns:a14="http://schemas.microsoft.com/office/drawing/2010/main" xmlns="">
                <a:solidFill>
                  <a:srgbClr val="FFFFFF"/>
                </a:solidFill>
              </a14:hiddenFill>
            </a:ext>
          </a:extLst>
        </p:spPr>
      </p:pic>
      <p:pic>
        <p:nvPicPr>
          <p:cNvPr id="3086" name="Picture 14" descr="Image result for ma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56023" y="3353894"/>
            <a:ext cx="1814321" cy="947983"/>
          </a:xfrm>
          <a:prstGeom prst="rect">
            <a:avLst/>
          </a:prstGeom>
          <a:noFill/>
          <a:extLst>
            <a:ext uri="{909E8E84-426E-40DD-AFC4-6F175D3DCCD1}">
              <a14:hiddenFill xmlns:a14="http://schemas.microsoft.com/office/drawing/2010/main" xmlns="">
                <a:solidFill>
                  <a:srgbClr val="FFFFFF"/>
                </a:solidFill>
              </a14:hiddenFill>
            </a:ext>
          </a:extLst>
        </p:spPr>
      </p:pic>
      <p:pic>
        <p:nvPicPr>
          <p:cNvPr id="3092" name="Picture 20" descr="Image result for aws em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656537" y="3270882"/>
            <a:ext cx="2375136" cy="124496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10" cstate="print"/>
          <a:stretch>
            <a:fillRect/>
          </a:stretch>
        </p:blipFill>
        <p:spPr>
          <a:xfrm>
            <a:off x="156023" y="4661736"/>
            <a:ext cx="1502603" cy="1433518"/>
          </a:xfrm>
          <a:prstGeom prst="rect">
            <a:avLst/>
          </a:prstGeom>
        </p:spPr>
      </p:pic>
      <p:pic>
        <p:nvPicPr>
          <p:cNvPr id="3094" name="Picture 22" descr="Image result for azure hdinsight"/>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2265644" y="4661736"/>
            <a:ext cx="1196011" cy="1196011"/>
          </a:xfrm>
          <a:prstGeom prst="rect">
            <a:avLst/>
          </a:prstGeom>
          <a:noFill/>
          <a:extLst>
            <a:ext uri="{909E8E84-426E-40DD-AFC4-6F175D3DCCD1}">
              <a14:hiddenFill xmlns:a14="http://schemas.microsoft.com/office/drawing/2010/main" xmlns="">
                <a:solidFill>
                  <a:srgbClr val="FFFFFF"/>
                </a:solidFill>
              </a14:hiddenFill>
            </a:ext>
          </a:extLst>
        </p:spPr>
      </p:pic>
      <p:pic>
        <p:nvPicPr>
          <p:cNvPr id="3096" name="Picture 24" descr="Image result for DC/OS"/>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033752" y="2366949"/>
            <a:ext cx="1882552" cy="1411914"/>
          </a:xfrm>
          <a:prstGeom prst="rect">
            <a:avLst/>
          </a:prstGeom>
          <a:noFill/>
          <a:extLst>
            <a:ext uri="{909E8E84-426E-40DD-AFC4-6F175D3DCCD1}">
              <a14:hiddenFill xmlns:a14="http://schemas.microsoft.com/office/drawing/2010/main" xmlns="">
                <a:solidFill>
                  <a:srgbClr val="FFFFFF"/>
                </a:solidFill>
              </a14:hiddenFill>
            </a:ext>
          </a:extLst>
        </p:spPr>
      </p:pic>
      <p:sp>
        <p:nvSpPr>
          <p:cNvPr id="84" name="TextBox 83"/>
          <p:cNvSpPr txBox="1"/>
          <p:nvPr/>
        </p:nvSpPr>
        <p:spPr>
          <a:xfrm>
            <a:off x="4434156" y="1010141"/>
            <a:ext cx="2829089" cy="369332"/>
          </a:xfrm>
          <a:prstGeom prst="rect">
            <a:avLst/>
          </a:prstGeom>
          <a:noFill/>
        </p:spPr>
        <p:txBody>
          <a:bodyPr wrap="square" rtlCol="0">
            <a:spAutoFit/>
          </a:bodyPr>
          <a:lstStyle/>
          <a:p>
            <a:r>
              <a:rPr lang="es-ES" dirty="0" err="1">
                <a:hlinkClick r:id="rId13"/>
              </a:rPr>
              <a:t>Running</a:t>
            </a:r>
            <a:r>
              <a:rPr lang="es-ES" dirty="0">
                <a:hlinkClick r:id="rId13"/>
              </a:rPr>
              <a:t> </a:t>
            </a:r>
            <a:r>
              <a:rPr lang="es-ES" dirty="0" err="1">
                <a:hlinkClick r:id="rId13"/>
              </a:rPr>
              <a:t>Spark</a:t>
            </a:r>
            <a:r>
              <a:rPr lang="es-ES" dirty="0">
                <a:hlinkClick r:id="rId13"/>
              </a:rPr>
              <a:t> </a:t>
            </a:r>
            <a:r>
              <a:rPr lang="es-ES" dirty="0" err="1">
                <a:hlinkClick r:id="rId13"/>
              </a:rPr>
              <a:t>on</a:t>
            </a:r>
            <a:r>
              <a:rPr lang="es-ES" dirty="0">
                <a:hlinkClick r:id="rId13"/>
              </a:rPr>
              <a:t> </a:t>
            </a:r>
            <a:r>
              <a:rPr lang="es-ES" dirty="0" err="1">
                <a:hlinkClick r:id="rId13"/>
              </a:rPr>
              <a:t>Mesos</a:t>
            </a:r>
            <a:endParaRPr lang="en-US" dirty="0"/>
          </a:p>
        </p:txBody>
      </p:sp>
      <p:sp>
        <p:nvSpPr>
          <p:cNvPr id="85" name="TextBox 84"/>
          <p:cNvSpPr txBox="1"/>
          <p:nvPr/>
        </p:nvSpPr>
        <p:spPr>
          <a:xfrm>
            <a:off x="8625435" y="1022911"/>
            <a:ext cx="3407237" cy="369332"/>
          </a:xfrm>
          <a:prstGeom prst="rect">
            <a:avLst/>
          </a:prstGeom>
          <a:noFill/>
        </p:spPr>
        <p:txBody>
          <a:bodyPr wrap="square" rtlCol="0">
            <a:spAutoFit/>
          </a:bodyPr>
          <a:lstStyle/>
          <a:p>
            <a:r>
              <a:rPr lang="es-ES" dirty="0" err="1">
                <a:hlinkClick r:id="rId14"/>
              </a:rPr>
              <a:t>Running</a:t>
            </a:r>
            <a:r>
              <a:rPr lang="es-ES" dirty="0">
                <a:hlinkClick r:id="rId14"/>
              </a:rPr>
              <a:t> </a:t>
            </a:r>
            <a:r>
              <a:rPr lang="es-ES" dirty="0" err="1">
                <a:hlinkClick r:id="rId14"/>
              </a:rPr>
              <a:t>Spark</a:t>
            </a:r>
            <a:r>
              <a:rPr lang="es-ES" dirty="0">
                <a:hlinkClick r:id="rId14"/>
              </a:rPr>
              <a:t> </a:t>
            </a:r>
            <a:r>
              <a:rPr lang="es-ES" dirty="0" err="1">
                <a:hlinkClick r:id="rId14"/>
              </a:rPr>
              <a:t>On</a:t>
            </a:r>
            <a:r>
              <a:rPr lang="es-ES" dirty="0">
                <a:hlinkClick r:id="rId14"/>
              </a:rPr>
              <a:t> </a:t>
            </a:r>
            <a:r>
              <a:rPr lang="es-ES" dirty="0" err="1">
                <a:hlinkClick r:id="rId14"/>
              </a:rPr>
              <a:t>Kubernetes</a:t>
            </a:r>
            <a:endParaRPr lang="en-US" dirty="0"/>
          </a:p>
        </p:txBody>
      </p:sp>
      <p:pic>
        <p:nvPicPr>
          <p:cNvPr id="3098" name="Picture 26" descr="Image result for kubernetes"/>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9414409" y="1379473"/>
            <a:ext cx="1829288" cy="1527203"/>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24" descr="Image result for DC/OS"/>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7993872" y="2845193"/>
            <a:ext cx="1882552" cy="1411914"/>
          </a:xfrm>
          <a:prstGeom prst="rect">
            <a:avLst/>
          </a:prstGeom>
          <a:noFill/>
          <a:extLst>
            <a:ext uri="{909E8E84-426E-40DD-AFC4-6F175D3DCCD1}">
              <a14:hiddenFill xmlns:a14="http://schemas.microsoft.com/office/drawing/2010/main" xmlns="">
                <a:solidFill>
                  <a:srgbClr val="FFFFFF"/>
                </a:solidFill>
              </a14:hiddenFill>
            </a:ext>
          </a:extLst>
        </p:spPr>
      </p:pic>
      <p:pic>
        <p:nvPicPr>
          <p:cNvPr id="3100" name="Picture 28" descr="Image result for AWS EKS"/>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10418726" y="3072906"/>
            <a:ext cx="1525747" cy="1409658"/>
          </a:xfrm>
          <a:prstGeom prst="rect">
            <a:avLst/>
          </a:prstGeom>
          <a:noFill/>
          <a:extLst>
            <a:ext uri="{909E8E84-426E-40DD-AFC4-6F175D3DCCD1}">
              <a14:hiddenFill xmlns:a14="http://schemas.microsoft.com/office/drawing/2010/main" xmlns="">
                <a:solidFill>
                  <a:srgbClr val="FFFFFF"/>
                </a:solidFill>
              </a14:hiddenFill>
            </a:ext>
          </a:extLst>
        </p:spPr>
      </p:pic>
      <p:pic>
        <p:nvPicPr>
          <p:cNvPr id="3112" name="Picture 40" descr="Image result for google kubernetes engine"/>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8810556" y="4276816"/>
            <a:ext cx="1518497" cy="113740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 name="Straight Connector 3"/>
          <p:cNvCxnSpPr/>
          <p:nvPr/>
        </p:nvCxnSpPr>
        <p:spPr>
          <a:xfrm>
            <a:off x="4031673" y="1059872"/>
            <a:ext cx="0" cy="52168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858790" y="1059872"/>
            <a:ext cx="0" cy="52168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32386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Session</a:t>
            </a:r>
            <a:r>
              <a:rPr lang="es-ES" sz="2180" spc="-1" dirty="0">
                <a:solidFill>
                  <a:srgbClr val="0099CC"/>
                </a:solidFill>
                <a:uFill>
                  <a:solidFill>
                    <a:srgbClr val="FFFFFF"/>
                  </a:solidFill>
                </a:uFill>
                <a:latin typeface="Century Gothic"/>
                <a:ea typeface="MS PGothic"/>
              </a:rPr>
              <a:t> 1</a:t>
            </a:r>
            <a:endParaRPr lang="en-US" sz="1800" b="0" strike="noStrike" spc="-1" dirty="0">
              <a:solidFill>
                <a:srgbClr val="000000"/>
              </a:solidFill>
              <a:uFill>
                <a:solidFill>
                  <a:srgbClr val="FFFFFF"/>
                </a:solidFill>
              </a:uFill>
              <a:latin typeface="Arial"/>
            </a:endParaRPr>
          </a:p>
        </p:txBody>
      </p:sp>
      <p:sp>
        <p:nvSpPr>
          <p:cNvPr id="5" name="TextBox 4"/>
          <p:cNvSpPr txBox="1"/>
          <p:nvPr/>
        </p:nvSpPr>
        <p:spPr>
          <a:xfrm>
            <a:off x="903248" y="1572323"/>
            <a:ext cx="10549054" cy="4247317"/>
          </a:xfrm>
          <a:prstGeom prst="rect">
            <a:avLst/>
          </a:prstGeom>
          <a:noFill/>
        </p:spPr>
        <p:txBody>
          <a:bodyPr wrap="square" rtlCol="0">
            <a:spAutoFit/>
          </a:bodyPr>
          <a:lstStyle/>
          <a:p>
            <a:pPr marL="571500" indent="-571500">
              <a:lnSpc>
                <a:spcPct val="150000"/>
              </a:lnSpc>
              <a:buFont typeface="+mj-lt"/>
              <a:buAutoNum type="romanUcPeriod"/>
            </a:pPr>
            <a:r>
              <a:rPr lang="en-US" sz="2800" dirty="0">
                <a:solidFill>
                  <a:schemeClr val="bg1">
                    <a:lumMod val="75000"/>
                  </a:schemeClr>
                </a:solidFill>
              </a:rPr>
              <a:t>Course Methodology &amp; Logistics Overview</a:t>
            </a:r>
          </a:p>
          <a:p>
            <a:pPr marL="571500" indent="-571500">
              <a:lnSpc>
                <a:spcPct val="150000"/>
              </a:lnSpc>
              <a:buFont typeface="+mj-lt"/>
              <a:buAutoNum type="romanUcPeriod"/>
            </a:pPr>
            <a:r>
              <a:rPr lang="en-US" sz="2800" dirty="0">
                <a:solidFill>
                  <a:schemeClr val="bg1">
                    <a:lumMod val="75000"/>
                  </a:schemeClr>
                </a:solidFill>
              </a:rPr>
              <a:t>Spark: Background &amp; Position in Big Data Analytics</a:t>
            </a:r>
          </a:p>
          <a:p>
            <a:pPr marL="571500" indent="-571500">
              <a:lnSpc>
                <a:spcPct val="150000"/>
              </a:lnSpc>
              <a:buFont typeface="+mj-lt"/>
              <a:buAutoNum type="romanUcPeriod"/>
            </a:pPr>
            <a:r>
              <a:rPr lang="en-US" sz="2800" dirty="0">
                <a:solidFill>
                  <a:srgbClr val="00B050"/>
                </a:solidFill>
              </a:rPr>
              <a:t>Core Concepts &amp; Challenges of Distributed Computing</a:t>
            </a:r>
          </a:p>
          <a:p>
            <a:pPr marL="571500" indent="-571500">
              <a:lnSpc>
                <a:spcPct val="150000"/>
              </a:lnSpc>
              <a:buFont typeface="+mj-lt"/>
              <a:buAutoNum type="romanUcPeriod"/>
            </a:pPr>
            <a:r>
              <a:rPr lang="en-US" sz="2800" dirty="0"/>
              <a:t>Overview of Spark Components</a:t>
            </a:r>
          </a:p>
          <a:p>
            <a:pPr marL="571500" indent="-571500">
              <a:lnSpc>
                <a:spcPct val="150000"/>
              </a:lnSpc>
              <a:buFont typeface="+mj-lt"/>
              <a:buAutoNum type="romanUcPeriod"/>
            </a:pPr>
            <a:r>
              <a:rPr lang="en-US" sz="2800" dirty="0"/>
              <a:t>Conceptual Introduction to Spark Application </a:t>
            </a:r>
          </a:p>
          <a:p>
            <a:pPr marL="571500" indent="-571500">
              <a:lnSpc>
                <a:spcPct val="150000"/>
              </a:lnSpc>
              <a:buFont typeface="+mj-lt"/>
              <a:buAutoNum type="romanUcPeriod"/>
            </a:pPr>
            <a:r>
              <a:rPr lang="es-ES" sz="2800" dirty="0" err="1"/>
              <a:t>Appendix</a:t>
            </a:r>
            <a:endParaRPr lang="en-US" sz="2800" dirty="0"/>
          </a:p>
          <a:p>
            <a:endParaRPr lang="en-US" dirty="0"/>
          </a:p>
        </p:txBody>
      </p:sp>
    </p:spTree>
    <p:extLst>
      <p:ext uri="{BB962C8B-B14F-4D97-AF65-F5344CB8AC3E}">
        <p14:creationId xmlns:p14="http://schemas.microsoft.com/office/powerpoint/2010/main" xmlns="" val="319913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on</a:t>
            </a:r>
            <a:r>
              <a:rPr lang="es-ES" sz="2180" spc="-1" dirty="0">
                <a:solidFill>
                  <a:srgbClr val="0099CC"/>
                </a:solidFill>
                <a:uFill>
                  <a:solidFill>
                    <a:srgbClr val="FFFFFF"/>
                  </a:solidFill>
                </a:uFill>
                <a:latin typeface="Century Gothic"/>
                <a:ea typeface="MS PGothic"/>
              </a:rPr>
              <a:t> Serverless </a:t>
            </a:r>
            <a:r>
              <a:rPr lang="es-ES" sz="2180" spc="-1" dirty="0" err="1">
                <a:solidFill>
                  <a:srgbClr val="0099CC"/>
                </a:solidFill>
                <a:uFill>
                  <a:solidFill>
                    <a:srgbClr val="FFFFFF"/>
                  </a:solidFill>
                </a:uFill>
                <a:latin typeface="Century Gothic"/>
                <a:ea typeface="MS PGothic"/>
              </a:rPr>
              <a:t>Platforms</a:t>
            </a:r>
            <a:endParaRPr lang="en-US" spc="-1" dirty="0">
              <a:solidFill>
                <a:srgbClr val="000000"/>
              </a:solidFill>
              <a:uFill>
                <a:solidFill>
                  <a:srgbClr val="FFFFFF"/>
                </a:solidFill>
              </a:u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441472" y="3593481"/>
            <a:ext cx="1828958" cy="1394581"/>
          </a:xfrm>
          <a:prstGeom prst="rect">
            <a:avLst/>
          </a:prstGeom>
        </p:spPr>
      </p:pic>
      <p:pic>
        <p:nvPicPr>
          <p:cNvPr id="4098" name="Picture 2" descr="Image result for databrick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16716" y="1388134"/>
            <a:ext cx="2078469" cy="1543263"/>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571499" y="1074355"/>
            <a:ext cx="6951519" cy="5493812"/>
          </a:xfrm>
          <a:prstGeom prst="rect">
            <a:avLst/>
          </a:prstGeom>
          <a:noFill/>
        </p:spPr>
        <p:txBody>
          <a:bodyPr wrap="square" rtlCol="0">
            <a:spAutoFit/>
          </a:bodyPr>
          <a:lstStyle/>
          <a:p>
            <a:pPr>
              <a:lnSpc>
                <a:spcPct val="150000"/>
              </a:lnSpc>
            </a:pPr>
            <a:r>
              <a:rPr lang="en-GB" u="sng" dirty="0" err="1"/>
              <a:t>Serverless</a:t>
            </a:r>
            <a:r>
              <a:rPr lang="en-GB" u="sng" dirty="0"/>
              <a:t> Computing:</a:t>
            </a:r>
          </a:p>
          <a:p>
            <a:pPr marL="285750" indent="-285750">
              <a:lnSpc>
                <a:spcPct val="150000"/>
              </a:lnSpc>
              <a:buFont typeface="Wingdings" panose="05000000000000000000" pitchFamily="2" charset="2"/>
              <a:buChar char="ü"/>
            </a:pPr>
            <a:r>
              <a:rPr lang="en-GB" dirty="0"/>
              <a:t>No need to setup or manage a server cluster</a:t>
            </a:r>
          </a:p>
          <a:p>
            <a:pPr marL="285750" indent="-285750">
              <a:lnSpc>
                <a:spcPct val="150000"/>
              </a:lnSpc>
              <a:buFont typeface="Wingdings" panose="05000000000000000000" pitchFamily="2" charset="2"/>
              <a:buChar char="ü"/>
            </a:pPr>
            <a:r>
              <a:rPr lang="en-GB" dirty="0"/>
              <a:t>Automatic, dynamic and fine-grained scaling of resource pool according to processing needs</a:t>
            </a:r>
          </a:p>
          <a:p>
            <a:pPr marL="285750" indent="-285750">
              <a:lnSpc>
                <a:spcPct val="150000"/>
              </a:lnSpc>
              <a:buFont typeface="Wingdings" panose="05000000000000000000" pitchFamily="2" charset="2"/>
              <a:buChar char="ü"/>
            </a:pPr>
            <a:r>
              <a:rPr lang="en-GB" dirty="0"/>
              <a:t>Better capacity utilization and billing based on sub-second usage in the cloud platforms</a:t>
            </a:r>
          </a:p>
          <a:p>
            <a:pPr marL="285750" indent="-285750">
              <a:lnSpc>
                <a:spcPct val="150000"/>
              </a:lnSpc>
              <a:buFont typeface="Wingdings" panose="05000000000000000000" pitchFamily="2" charset="2"/>
              <a:buChar char="ü"/>
            </a:pPr>
            <a:r>
              <a:rPr lang="en-GB" dirty="0" err="1"/>
              <a:t>Sparkon</a:t>
            </a:r>
            <a:r>
              <a:rPr lang="en-GB" dirty="0"/>
              <a:t> a </a:t>
            </a:r>
            <a:r>
              <a:rPr lang="en-GB" dirty="0" err="1"/>
              <a:t>Serverless</a:t>
            </a:r>
            <a:r>
              <a:rPr lang="en-GB" dirty="0"/>
              <a:t> Platform is slower than on premise Spark Setups in terms of response time. This is due to the challenges of </a:t>
            </a:r>
            <a:r>
              <a:rPr lang="en-GB" dirty="0" err="1"/>
              <a:t>Serverless</a:t>
            </a:r>
            <a:r>
              <a:rPr lang="en-GB" dirty="0"/>
              <a:t> Computing: </a:t>
            </a:r>
          </a:p>
          <a:p>
            <a:pPr marL="285750" indent="-285750">
              <a:lnSpc>
                <a:spcPct val="150000"/>
              </a:lnSpc>
              <a:buFont typeface="Arial" panose="020B0604020202020204" pitchFamily="34" charset="0"/>
              <a:buChar char="•"/>
            </a:pPr>
            <a:r>
              <a:rPr lang="en-GB" i="1" dirty="0"/>
              <a:t>Sub-Optimal Scheduling</a:t>
            </a:r>
            <a:r>
              <a:rPr lang="en-GB" dirty="0"/>
              <a:t>, </a:t>
            </a:r>
          </a:p>
          <a:p>
            <a:pPr marL="285750" indent="-285750">
              <a:lnSpc>
                <a:spcPct val="150000"/>
              </a:lnSpc>
              <a:buFont typeface="Arial" panose="020B0604020202020204" pitchFamily="34" charset="0"/>
              <a:buChar char="•"/>
            </a:pPr>
            <a:r>
              <a:rPr lang="en-GB" i="1" dirty="0"/>
              <a:t>Container Start-up Time</a:t>
            </a:r>
            <a:r>
              <a:rPr lang="en-GB" dirty="0"/>
              <a:t>, </a:t>
            </a:r>
          </a:p>
          <a:p>
            <a:pPr marL="285750" indent="-285750">
              <a:lnSpc>
                <a:spcPct val="150000"/>
              </a:lnSpc>
              <a:buFont typeface="Arial" panose="020B0604020202020204" pitchFamily="34" charset="0"/>
              <a:buChar char="•"/>
            </a:pPr>
            <a:r>
              <a:rPr lang="en-GB" i="1" dirty="0"/>
              <a:t>Remote Storage of Input Data</a:t>
            </a:r>
            <a:r>
              <a:rPr lang="en-GB" dirty="0"/>
              <a:t>, </a:t>
            </a:r>
          </a:p>
          <a:p>
            <a:pPr marL="285750" indent="-285750">
              <a:lnSpc>
                <a:spcPct val="150000"/>
              </a:lnSpc>
              <a:buFont typeface="Arial" panose="020B0604020202020204" pitchFamily="34" charset="0"/>
              <a:buChar char="•"/>
            </a:pPr>
            <a:r>
              <a:rPr lang="en-GB" i="1" dirty="0"/>
              <a:t>Overhead of Intermediate Data Storage </a:t>
            </a:r>
            <a:r>
              <a:rPr lang="en-GB" dirty="0"/>
              <a:t>(shuffled, broadcasted)</a:t>
            </a:r>
          </a:p>
        </p:txBody>
      </p:sp>
    </p:spTree>
    <p:extLst>
      <p:ext uri="{BB962C8B-B14F-4D97-AF65-F5344CB8AC3E}">
        <p14:creationId xmlns:p14="http://schemas.microsoft.com/office/powerpoint/2010/main" xmlns="" val="34055558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MapReduce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on</a:t>
            </a:r>
            <a:r>
              <a:rPr lang="es-ES" sz="2180" spc="-1" dirty="0">
                <a:solidFill>
                  <a:srgbClr val="0099CC"/>
                </a:solidFill>
                <a:uFill>
                  <a:solidFill>
                    <a:srgbClr val="FFFFFF"/>
                  </a:solidFill>
                </a:uFill>
                <a:latin typeface="Century Gothic"/>
                <a:ea typeface="MS PGothic"/>
              </a:rPr>
              <a:t> a Server </a:t>
            </a:r>
            <a:r>
              <a:rPr lang="es-ES" sz="2180" spc="-1" dirty="0" err="1">
                <a:solidFill>
                  <a:srgbClr val="0099CC"/>
                </a:solidFill>
                <a:uFill>
                  <a:solidFill>
                    <a:srgbClr val="FFFFFF"/>
                  </a:solidFill>
                </a:uFill>
                <a:latin typeface="Century Gothic"/>
                <a:ea typeface="MS PGothic"/>
              </a:rPr>
              <a:t>Cluster</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or</a:t>
            </a:r>
            <a:r>
              <a:rPr lang="es-ES" sz="2180" spc="-1" dirty="0">
                <a:solidFill>
                  <a:srgbClr val="0099CC"/>
                </a:solidFill>
                <a:uFill>
                  <a:solidFill>
                    <a:srgbClr val="FFFFFF"/>
                  </a:solidFill>
                </a:uFill>
                <a:latin typeface="Century Gothic"/>
                <a:ea typeface="MS PGothic"/>
              </a:rPr>
              <a:t> Serverless </a:t>
            </a:r>
            <a:r>
              <a:rPr lang="es-ES" sz="2180" spc="-1" dirty="0" err="1">
                <a:solidFill>
                  <a:srgbClr val="0099CC"/>
                </a:solidFill>
                <a:uFill>
                  <a:solidFill>
                    <a:srgbClr val="FFFFFF"/>
                  </a:solidFill>
                </a:uFill>
                <a:latin typeface="Century Gothic"/>
                <a:ea typeface="MS PGothic"/>
              </a:rPr>
              <a:t>Platforms</a:t>
            </a:r>
            <a:endParaRPr lang="en-US" spc="-1" dirty="0">
              <a:solidFill>
                <a:srgbClr val="000000"/>
              </a:solidFill>
              <a:uFill>
                <a:solidFill>
                  <a:srgbClr val="FFFFFF"/>
                </a:solidFill>
              </a:uFill>
            </a:endParaRPr>
          </a:p>
        </p:txBody>
      </p:sp>
      <p:pic>
        <p:nvPicPr>
          <p:cNvPr id="2" name="Picture 1"/>
          <p:cNvPicPr>
            <a:picLocks noChangeAspect="1"/>
          </p:cNvPicPr>
          <p:nvPr/>
        </p:nvPicPr>
        <p:blipFill>
          <a:blip r:embed="rId3" cstate="print"/>
          <a:stretch>
            <a:fillRect/>
          </a:stretch>
        </p:blipFill>
        <p:spPr>
          <a:xfrm>
            <a:off x="6022911" y="1462069"/>
            <a:ext cx="6169089" cy="2876713"/>
          </a:xfrm>
          <a:prstGeom prst="rect">
            <a:avLst/>
          </a:prstGeom>
        </p:spPr>
      </p:pic>
      <p:pic>
        <p:nvPicPr>
          <p:cNvPr id="4" name="Picture 3"/>
          <p:cNvPicPr>
            <a:picLocks noChangeAspect="1"/>
          </p:cNvPicPr>
          <p:nvPr/>
        </p:nvPicPr>
        <p:blipFill>
          <a:blip r:embed="rId4" cstate="print"/>
          <a:stretch>
            <a:fillRect/>
          </a:stretch>
        </p:blipFill>
        <p:spPr>
          <a:xfrm>
            <a:off x="80972" y="1462069"/>
            <a:ext cx="5692507" cy="3007276"/>
          </a:xfrm>
          <a:prstGeom prst="rect">
            <a:avLst/>
          </a:prstGeom>
        </p:spPr>
      </p:pic>
      <p:cxnSp>
        <p:nvCxnSpPr>
          <p:cNvPr id="9" name="Straight Connector 8"/>
          <p:cNvCxnSpPr/>
          <p:nvPr/>
        </p:nvCxnSpPr>
        <p:spPr>
          <a:xfrm>
            <a:off x="6022911" y="1187462"/>
            <a:ext cx="0" cy="52168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265567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Session</a:t>
            </a:r>
            <a:r>
              <a:rPr lang="es-ES" sz="2180" spc="-1" dirty="0">
                <a:solidFill>
                  <a:srgbClr val="0099CC"/>
                </a:solidFill>
                <a:uFill>
                  <a:solidFill>
                    <a:srgbClr val="FFFFFF"/>
                  </a:solidFill>
                </a:uFill>
                <a:latin typeface="Century Gothic"/>
                <a:ea typeface="MS PGothic"/>
              </a:rPr>
              <a:t> 1</a:t>
            </a:r>
            <a:endParaRPr lang="en-US" sz="1800" b="0" strike="noStrike" spc="-1" dirty="0">
              <a:solidFill>
                <a:srgbClr val="000000"/>
              </a:solidFill>
              <a:uFill>
                <a:solidFill>
                  <a:srgbClr val="FFFFFF"/>
                </a:solidFill>
              </a:uFill>
              <a:latin typeface="Arial"/>
            </a:endParaRPr>
          </a:p>
        </p:txBody>
      </p:sp>
      <p:sp>
        <p:nvSpPr>
          <p:cNvPr id="5" name="TextBox 4"/>
          <p:cNvSpPr txBox="1"/>
          <p:nvPr/>
        </p:nvSpPr>
        <p:spPr>
          <a:xfrm>
            <a:off x="903248" y="1572323"/>
            <a:ext cx="10549054" cy="4616648"/>
          </a:xfrm>
          <a:prstGeom prst="rect">
            <a:avLst/>
          </a:prstGeom>
          <a:noFill/>
        </p:spPr>
        <p:txBody>
          <a:bodyPr wrap="square" rtlCol="0">
            <a:spAutoFit/>
          </a:bodyPr>
          <a:lstStyle>
            <a:defPPr>
              <a:defRPr lang="en-US"/>
            </a:defPPr>
            <a:lvl1pPr marL="571500" indent="-571500">
              <a:lnSpc>
                <a:spcPct val="150000"/>
              </a:lnSpc>
              <a:buFont typeface="+mj-lt"/>
              <a:buAutoNum type="romanUcPeriod"/>
              <a:defRPr sz="2800">
                <a:solidFill>
                  <a:schemeClr val="bg1">
                    <a:lumMod val="75000"/>
                  </a:schemeClr>
                </a:solidFill>
              </a:defRPr>
            </a:lvl1pPr>
          </a:lstStyle>
          <a:p>
            <a:r>
              <a:rPr lang="en-US" dirty="0"/>
              <a:t>Course Methodology &amp; Logistics Overview</a:t>
            </a:r>
          </a:p>
          <a:p>
            <a:r>
              <a:rPr lang="en-US" dirty="0"/>
              <a:t>Spark: Background &amp; Position in Big Data Analytics</a:t>
            </a:r>
          </a:p>
          <a:p>
            <a:r>
              <a:rPr lang="en-US" dirty="0"/>
              <a:t>Core Concepts &amp; Challenges of Distributed Computing</a:t>
            </a:r>
          </a:p>
          <a:p>
            <a:r>
              <a:rPr lang="en-US" dirty="0"/>
              <a:t>Overview of Spark Components</a:t>
            </a:r>
          </a:p>
          <a:p>
            <a:r>
              <a:rPr lang="en-US" dirty="0"/>
              <a:t>Conceptual Introduction to Spark Application </a:t>
            </a:r>
          </a:p>
          <a:p>
            <a:r>
              <a:rPr lang="es-ES" dirty="0" err="1">
                <a:solidFill>
                  <a:srgbClr val="00B050"/>
                </a:solidFill>
              </a:rPr>
              <a:t>Appendix</a:t>
            </a:r>
            <a:endParaRPr lang="en-US" dirty="0">
              <a:solidFill>
                <a:srgbClr val="00B050"/>
              </a:solidFill>
            </a:endParaRPr>
          </a:p>
          <a:p>
            <a:endParaRPr lang="en-US" dirty="0"/>
          </a:p>
        </p:txBody>
      </p:sp>
    </p:spTree>
    <p:extLst>
      <p:ext uri="{BB962C8B-B14F-4D97-AF65-F5344CB8AC3E}">
        <p14:creationId xmlns:p14="http://schemas.microsoft.com/office/powerpoint/2010/main" xmlns="" val="2497274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9477912"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Easy</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Installation</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with</a:t>
            </a:r>
            <a:r>
              <a:rPr lang="es-ES" sz="2180" spc="-1" dirty="0">
                <a:solidFill>
                  <a:srgbClr val="0099CC"/>
                </a:solidFill>
                <a:uFill>
                  <a:solidFill>
                    <a:srgbClr val="FFFFFF"/>
                  </a:solidFill>
                </a:uFill>
                <a:latin typeface="Century Gothic"/>
                <a:ea typeface="MS PGothic"/>
              </a:rPr>
              <a:t> Python </a:t>
            </a:r>
            <a:r>
              <a:rPr lang="es-ES" sz="2180" spc="-1" dirty="0" err="1">
                <a:solidFill>
                  <a:srgbClr val="0099CC"/>
                </a:solidFill>
                <a:uFill>
                  <a:solidFill>
                    <a:srgbClr val="FFFFFF"/>
                  </a:solidFill>
                </a:uFill>
                <a:latin typeface="Century Gothic"/>
                <a:ea typeface="MS PGothic"/>
              </a:rPr>
              <a:t>or</a:t>
            </a:r>
            <a:r>
              <a:rPr lang="es-ES" sz="2180" spc="-1" dirty="0">
                <a:solidFill>
                  <a:srgbClr val="0099CC"/>
                </a:solidFill>
                <a:uFill>
                  <a:solidFill>
                    <a:srgbClr val="FFFFFF"/>
                  </a:solidFill>
                </a:uFill>
                <a:latin typeface="Century Gothic"/>
                <a:ea typeface="MS PGothic"/>
              </a:rPr>
              <a:t> R </a:t>
            </a:r>
            <a:r>
              <a:rPr lang="es-ES" sz="2180" spc="-1" dirty="0" err="1">
                <a:solidFill>
                  <a:srgbClr val="0099CC"/>
                </a:solidFill>
                <a:uFill>
                  <a:solidFill>
                    <a:srgbClr val="FFFFFF"/>
                  </a:solidFill>
                </a:uFill>
                <a:latin typeface="Century Gothic"/>
                <a:ea typeface="MS PGothic"/>
              </a:rPr>
              <a:t>Package</a:t>
            </a:r>
            <a:r>
              <a:rPr lang="es-ES" sz="2180" spc="-1" dirty="0">
                <a:solidFill>
                  <a:srgbClr val="0099CC"/>
                </a:solidFill>
                <a:uFill>
                  <a:solidFill>
                    <a:srgbClr val="FFFFFF"/>
                  </a:solidFill>
                </a:uFill>
                <a:latin typeface="Century Gothic"/>
                <a:ea typeface="MS PGothic"/>
              </a:rPr>
              <a:t> Managers</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5" name="TextBox 4"/>
          <p:cNvSpPr txBox="1"/>
          <p:nvPr/>
        </p:nvSpPr>
        <p:spPr>
          <a:xfrm>
            <a:off x="387220" y="980703"/>
            <a:ext cx="10794380" cy="5078313"/>
          </a:xfrm>
          <a:prstGeom prst="rect">
            <a:avLst/>
          </a:prstGeom>
          <a:noFill/>
        </p:spPr>
        <p:txBody>
          <a:bodyPr wrap="square" rtlCol="0">
            <a:spAutoFit/>
          </a:bodyPr>
          <a:lstStyle/>
          <a:p>
            <a:pPr>
              <a:lnSpc>
                <a:spcPct val="150000"/>
              </a:lnSpc>
            </a:pPr>
            <a:r>
              <a:rPr lang="en-US" dirty="0"/>
              <a:t>Spark itself is written in Scala, and runs on the </a:t>
            </a:r>
            <a:r>
              <a:rPr lang="en-US" i="1" dirty="0"/>
              <a:t>Java Virtual Machine (JVM)</a:t>
            </a:r>
            <a:r>
              <a:rPr lang="en-US" dirty="0"/>
              <a:t> and therefore to run Spark either on your laptop or a cluster, all you need is an installation of Java 1.8 or newer. </a:t>
            </a:r>
          </a:p>
          <a:p>
            <a:pPr>
              <a:lnSpc>
                <a:spcPct val="150000"/>
              </a:lnSpc>
            </a:pPr>
            <a:endParaRPr lang="en-US" dirty="0"/>
          </a:p>
          <a:p>
            <a:pPr>
              <a:lnSpc>
                <a:spcPct val="150000"/>
              </a:lnSpc>
            </a:pPr>
            <a:r>
              <a:rPr lang="en-US" dirty="0"/>
              <a:t>If you wish to use the Python API you will also need a Python interpreter (</a:t>
            </a:r>
            <a:r>
              <a:rPr lang="es-ES" dirty="0"/>
              <a:t>Python 3.5.x </a:t>
            </a:r>
            <a:r>
              <a:rPr lang="es-ES" dirty="0" err="1"/>
              <a:t>or</a:t>
            </a:r>
            <a:r>
              <a:rPr lang="es-ES" dirty="0"/>
              <a:t> </a:t>
            </a:r>
            <a:r>
              <a:rPr lang="en-US" dirty="0"/>
              <a:t>newer). </a:t>
            </a:r>
          </a:p>
          <a:p>
            <a:endParaRPr lang="es-ES" dirty="0"/>
          </a:p>
          <a:p>
            <a:pPr>
              <a:lnSpc>
                <a:spcPct val="150000"/>
              </a:lnSpc>
            </a:pPr>
            <a:r>
              <a:rPr lang="es-ES" u="sng" dirty="0"/>
              <a:t>Python </a:t>
            </a:r>
            <a:r>
              <a:rPr lang="es-ES" u="sng" dirty="0" err="1"/>
              <a:t>Package</a:t>
            </a:r>
            <a:r>
              <a:rPr lang="es-ES" u="sng" dirty="0"/>
              <a:t> </a:t>
            </a:r>
            <a:r>
              <a:rPr lang="es-ES" u="sng" dirty="0" err="1"/>
              <a:t>Index</a:t>
            </a:r>
            <a:r>
              <a:rPr lang="es-ES" u="sng" dirty="0"/>
              <a:t>:</a:t>
            </a:r>
          </a:p>
          <a:p>
            <a:pPr>
              <a:lnSpc>
                <a:spcPct val="150000"/>
              </a:lnSpc>
            </a:pPr>
            <a:r>
              <a:rPr lang="es-ES" dirty="0">
                <a:hlinkClick r:id="rId4"/>
              </a:rPr>
              <a:t>https://pypi.org/project/pyspark/2.3.1/</a:t>
            </a:r>
            <a:r>
              <a:rPr lang="es-ES" dirty="0"/>
              <a:t>  </a:t>
            </a:r>
            <a:r>
              <a:rPr lang="es-ES" dirty="0">
                <a:sym typeface="Wingdings" panose="05000000000000000000" pitchFamily="2" charset="2"/>
              </a:rPr>
              <a:t> PPI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available</a:t>
            </a:r>
            <a:r>
              <a:rPr lang="es-ES" dirty="0">
                <a:sym typeface="Wingdings" panose="05000000000000000000" pitchFamily="2" charset="2"/>
              </a:rPr>
              <a:t> </a:t>
            </a:r>
            <a:r>
              <a:rPr lang="es-ES" dirty="0" err="1">
                <a:sym typeface="Wingdings" panose="05000000000000000000" pitchFamily="2" charset="2"/>
              </a:rPr>
              <a:t>only</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versions</a:t>
            </a:r>
            <a:r>
              <a:rPr lang="es-ES" dirty="0">
                <a:sym typeface="Wingdings" panose="05000000000000000000" pitchFamily="2" charset="2"/>
              </a:rPr>
              <a:t> </a:t>
            </a:r>
            <a:r>
              <a:rPr lang="es-ES" dirty="0" err="1">
                <a:sym typeface="Wingdings" panose="05000000000000000000" pitchFamily="2" charset="2"/>
              </a:rPr>
              <a:t>Spark</a:t>
            </a:r>
            <a:r>
              <a:rPr lang="es-ES" dirty="0">
                <a:sym typeface="Wingdings" panose="05000000000000000000" pitchFamily="2" charset="2"/>
              </a:rPr>
              <a:t> 2.2+</a:t>
            </a:r>
            <a:endParaRPr lang="es-ES" dirty="0"/>
          </a:p>
          <a:p>
            <a:endParaRPr lang="es-ES" dirty="0"/>
          </a:p>
          <a:p>
            <a:r>
              <a:rPr lang="es-ES" u="sng" dirty="0"/>
              <a:t>R Cran </a:t>
            </a:r>
            <a:r>
              <a:rPr lang="es-ES" u="sng" dirty="0" err="1"/>
              <a:t>Libraries</a:t>
            </a:r>
            <a:r>
              <a:rPr lang="es-ES" u="sng" dirty="0"/>
              <a:t>:</a:t>
            </a:r>
            <a:endParaRPr lang="en-US" dirty="0"/>
          </a:p>
          <a:p>
            <a:r>
              <a:rPr lang="en-US" dirty="0"/>
              <a:t>If you wish to use R you’ll also need a version of R on your machine</a:t>
            </a:r>
            <a:r>
              <a:rPr lang="es-ES" dirty="0"/>
              <a:t>. You </a:t>
            </a:r>
            <a:r>
              <a:rPr lang="es-ES" dirty="0" err="1"/>
              <a:t>have</a:t>
            </a:r>
            <a:r>
              <a:rPr lang="es-ES" dirty="0"/>
              <a:t> </a:t>
            </a:r>
            <a:r>
              <a:rPr lang="es-ES" dirty="0" err="1"/>
              <a:t>two</a:t>
            </a:r>
            <a:r>
              <a:rPr lang="es-ES" dirty="0"/>
              <a:t> </a:t>
            </a:r>
            <a:r>
              <a:rPr lang="es-ES" dirty="0" err="1"/>
              <a:t>library</a:t>
            </a:r>
            <a:r>
              <a:rPr lang="es-ES" dirty="0"/>
              <a:t> </a:t>
            </a:r>
            <a:r>
              <a:rPr lang="es-ES" dirty="0" err="1"/>
              <a:t>options</a:t>
            </a:r>
            <a:r>
              <a:rPr lang="es-ES" dirty="0"/>
              <a:t>:</a:t>
            </a:r>
          </a:p>
          <a:p>
            <a:pPr>
              <a:lnSpc>
                <a:spcPct val="150000"/>
              </a:lnSpc>
            </a:pPr>
            <a:r>
              <a:rPr lang="es-ES" dirty="0"/>
              <a:t>1- </a:t>
            </a:r>
            <a:r>
              <a:rPr lang="en-US" dirty="0" err="1">
                <a:hlinkClick r:id="rId5"/>
              </a:rPr>
              <a:t>sparklyr</a:t>
            </a:r>
            <a:endParaRPr lang="en-US" dirty="0"/>
          </a:p>
          <a:p>
            <a:pPr>
              <a:lnSpc>
                <a:spcPct val="150000"/>
              </a:lnSpc>
            </a:pPr>
            <a:r>
              <a:rPr lang="en-US" dirty="0"/>
              <a:t>2- </a:t>
            </a:r>
            <a:r>
              <a:rPr lang="en-US" dirty="0" err="1">
                <a:hlinkClick r:id="rId6"/>
              </a:rPr>
              <a:t>SparkR</a:t>
            </a:r>
            <a:endParaRPr lang="es-ES" dirty="0"/>
          </a:p>
          <a:p>
            <a:endParaRPr lang="es-ES" dirty="0"/>
          </a:p>
          <a:p>
            <a:r>
              <a:rPr lang="es-ES" dirty="0"/>
              <a:t> </a:t>
            </a:r>
          </a:p>
        </p:txBody>
      </p:sp>
    </p:spTree>
    <p:extLst>
      <p:ext uri="{BB962C8B-B14F-4D97-AF65-F5344CB8AC3E}">
        <p14:creationId xmlns:p14="http://schemas.microsoft.com/office/powerpoint/2010/main" xmlns="" val="25003689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9488303" cy="42317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Manual </a:t>
            </a:r>
            <a:r>
              <a:rPr lang="es-ES" sz="2180" spc="-1" dirty="0" err="1">
                <a:solidFill>
                  <a:srgbClr val="0099CC"/>
                </a:solidFill>
                <a:uFill>
                  <a:solidFill>
                    <a:srgbClr val="FFFFFF"/>
                  </a:solidFill>
                </a:uFill>
                <a:latin typeface="Century Gothic"/>
                <a:ea typeface="MS PGothic"/>
              </a:rPr>
              <a:t>Installation</a:t>
            </a:r>
            <a:r>
              <a:rPr lang="es-ES" sz="2180" spc="-1" dirty="0">
                <a:solidFill>
                  <a:srgbClr val="0099CC"/>
                </a:solidFill>
                <a:uFill>
                  <a:solidFill>
                    <a:srgbClr val="FFFFFF"/>
                  </a:solidFill>
                </a:uFill>
                <a:latin typeface="Century Gothic"/>
                <a:ea typeface="MS PGothic"/>
              </a:rPr>
              <a:t> of </a:t>
            </a:r>
            <a:r>
              <a:rPr lang="es-ES" sz="2180" spc="-1" dirty="0" err="1">
                <a:solidFill>
                  <a:srgbClr val="0099CC"/>
                </a:solidFill>
                <a:uFill>
                  <a:solidFill>
                    <a:srgbClr val="FFFFFF"/>
                  </a:solidFill>
                </a:uFill>
                <a:latin typeface="Century Gothic"/>
                <a:ea typeface="MS PGothic"/>
              </a:rPr>
              <a:t>Standalone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Application</a:t>
            </a:r>
            <a:r>
              <a:rPr lang="es-ES" sz="2180" spc="-1" dirty="0">
                <a:solidFill>
                  <a:srgbClr val="0099CC"/>
                </a:solidFill>
                <a:uFill>
                  <a:solidFill>
                    <a:srgbClr val="FFFFFF"/>
                  </a:solidFill>
                </a:uFill>
                <a:latin typeface="Century Gothic"/>
                <a:ea typeface="MS PGothic"/>
              </a:rPr>
              <a:t> Framework </a:t>
            </a:r>
            <a:endParaRPr lang="en-US" sz="2180" spc="-1" dirty="0">
              <a:solidFill>
                <a:srgbClr val="0099CC"/>
              </a:solidFill>
              <a:uFill>
                <a:solidFill>
                  <a:srgbClr val="FFFFFF"/>
                </a:solidFill>
              </a:uFill>
              <a:latin typeface="Century Gothic"/>
              <a:ea typeface="MS PGothic"/>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5" name="TextBox 4"/>
          <p:cNvSpPr txBox="1"/>
          <p:nvPr/>
        </p:nvSpPr>
        <p:spPr>
          <a:xfrm>
            <a:off x="387220" y="980703"/>
            <a:ext cx="10794380" cy="4662815"/>
          </a:xfrm>
          <a:prstGeom prst="rect">
            <a:avLst/>
          </a:prstGeom>
          <a:noFill/>
        </p:spPr>
        <p:txBody>
          <a:bodyPr wrap="square" rtlCol="0">
            <a:spAutoFit/>
          </a:bodyPr>
          <a:lstStyle/>
          <a:p>
            <a:pPr>
              <a:lnSpc>
                <a:spcPct val="150000"/>
              </a:lnSpc>
            </a:pPr>
            <a:r>
              <a:rPr lang="es-ES" dirty="0"/>
              <a:t>You can </a:t>
            </a:r>
            <a:r>
              <a:rPr lang="es-ES" dirty="0" err="1"/>
              <a:t>install</a:t>
            </a:r>
            <a:r>
              <a:rPr lang="es-ES" dirty="0"/>
              <a:t> Apache </a:t>
            </a:r>
            <a:r>
              <a:rPr lang="es-ES" dirty="0" err="1"/>
              <a:t>Spark</a:t>
            </a:r>
            <a:r>
              <a:rPr lang="es-ES" dirty="0"/>
              <a:t> 2.3.1 (</a:t>
            </a:r>
            <a:r>
              <a:rPr lang="es-ES" dirty="0" err="1"/>
              <a:t>latest</a:t>
            </a:r>
            <a:r>
              <a:rPr lang="es-ES" dirty="0"/>
              <a:t> </a:t>
            </a:r>
            <a:r>
              <a:rPr lang="es-ES" dirty="0" err="1"/>
              <a:t>stable</a:t>
            </a:r>
            <a:r>
              <a:rPr lang="es-ES" dirty="0"/>
              <a:t> </a:t>
            </a:r>
            <a:r>
              <a:rPr lang="es-ES" dirty="0" err="1"/>
              <a:t>version</a:t>
            </a:r>
            <a:r>
              <a:rPr lang="es-ES" dirty="0"/>
              <a:t>) to </a:t>
            </a:r>
            <a:r>
              <a:rPr lang="es-ES" dirty="0" err="1"/>
              <a:t>your</a:t>
            </a:r>
            <a:r>
              <a:rPr lang="es-ES" dirty="0"/>
              <a:t> local </a:t>
            </a:r>
            <a:r>
              <a:rPr lang="es-ES" dirty="0" err="1"/>
              <a:t>environment</a:t>
            </a:r>
            <a:r>
              <a:rPr lang="es-ES" dirty="0"/>
              <a:t>:</a:t>
            </a:r>
          </a:p>
          <a:p>
            <a:pPr>
              <a:lnSpc>
                <a:spcPct val="150000"/>
              </a:lnSpc>
            </a:pPr>
            <a:r>
              <a:rPr lang="en-US" dirty="0">
                <a:hlinkClick r:id="rId4"/>
              </a:rPr>
              <a:t>https://spark.apache.org/releases/spark-release-2-3-1.html</a:t>
            </a:r>
            <a:r>
              <a:rPr lang="en-US" dirty="0"/>
              <a:t> </a:t>
            </a:r>
          </a:p>
          <a:p>
            <a:pPr>
              <a:lnSpc>
                <a:spcPct val="150000"/>
              </a:lnSpc>
            </a:pPr>
            <a:endParaRPr lang="es-ES" dirty="0"/>
          </a:p>
          <a:p>
            <a:pPr>
              <a:lnSpc>
                <a:spcPct val="150000"/>
              </a:lnSpc>
            </a:pPr>
            <a:r>
              <a:rPr lang="es-ES" u="sng" dirty="0" err="1"/>
              <a:t>Important</a:t>
            </a:r>
            <a:r>
              <a:rPr lang="es-ES" u="sng" dirty="0"/>
              <a:t> Notes: </a:t>
            </a:r>
          </a:p>
          <a:p>
            <a:pPr marL="285750" indent="-285750">
              <a:lnSpc>
                <a:spcPct val="150000"/>
              </a:lnSpc>
              <a:buFont typeface="Wingdings" panose="05000000000000000000" pitchFamily="2" charset="2"/>
              <a:buChar char="v"/>
            </a:pPr>
            <a:r>
              <a:rPr lang="es-ES" dirty="0"/>
              <a:t>You </a:t>
            </a:r>
            <a:r>
              <a:rPr lang="es-ES" dirty="0" err="1"/>
              <a:t>should</a:t>
            </a:r>
            <a:r>
              <a:rPr lang="es-ES" dirty="0"/>
              <a:t> </a:t>
            </a:r>
            <a:r>
              <a:rPr lang="es-ES" dirty="0" err="1"/>
              <a:t>have</a:t>
            </a:r>
            <a:r>
              <a:rPr lang="es-ES" dirty="0"/>
              <a:t> </a:t>
            </a:r>
            <a:r>
              <a:rPr lang="es-ES" dirty="0" err="1"/>
              <a:t>installed</a:t>
            </a:r>
            <a:r>
              <a:rPr lang="es-ES" dirty="0"/>
              <a:t> Python 3.6.x</a:t>
            </a:r>
          </a:p>
          <a:p>
            <a:pPr marL="285750" indent="-285750">
              <a:lnSpc>
                <a:spcPct val="150000"/>
              </a:lnSpc>
              <a:buFont typeface="Wingdings" panose="05000000000000000000" pitchFamily="2" charset="2"/>
              <a:buChar char="v"/>
            </a:pPr>
            <a:r>
              <a:rPr lang="es-ES" dirty="0" err="1"/>
              <a:t>You</a:t>
            </a:r>
            <a:r>
              <a:rPr lang="es-ES" dirty="0"/>
              <a:t> </a:t>
            </a:r>
            <a:r>
              <a:rPr lang="es-ES" dirty="0" err="1"/>
              <a:t>should</a:t>
            </a:r>
            <a:r>
              <a:rPr lang="es-ES" dirty="0"/>
              <a:t> </a:t>
            </a:r>
            <a:r>
              <a:rPr lang="es-ES" dirty="0" err="1"/>
              <a:t>have</a:t>
            </a:r>
            <a:r>
              <a:rPr lang="es-ES" dirty="0"/>
              <a:t> </a:t>
            </a:r>
            <a:r>
              <a:rPr lang="es-ES" dirty="0" err="1"/>
              <a:t>installed</a:t>
            </a:r>
            <a:r>
              <a:rPr lang="es-ES" dirty="0"/>
              <a:t> Java 1.8+ </a:t>
            </a:r>
          </a:p>
          <a:p>
            <a:pPr marL="285750" indent="-285750">
              <a:lnSpc>
                <a:spcPct val="150000"/>
              </a:lnSpc>
              <a:buFont typeface="Wingdings" panose="05000000000000000000" pitchFamily="2" charset="2"/>
              <a:buChar char="v"/>
            </a:pPr>
            <a:r>
              <a:rPr lang="es-ES" dirty="0"/>
              <a:t>It </a:t>
            </a:r>
            <a:r>
              <a:rPr lang="es-ES" dirty="0" err="1"/>
              <a:t>is</a:t>
            </a:r>
            <a:r>
              <a:rPr lang="es-ES" dirty="0"/>
              <a:t> </a:t>
            </a:r>
            <a:r>
              <a:rPr lang="es-ES" dirty="0" err="1"/>
              <a:t>also</a:t>
            </a:r>
            <a:r>
              <a:rPr lang="es-ES" dirty="0"/>
              <a:t> </a:t>
            </a:r>
            <a:r>
              <a:rPr lang="es-ES" dirty="0" err="1"/>
              <a:t>recommended</a:t>
            </a:r>
            <a:r>
              <a:rPr lang="es-ES" dirty="0"/>
              <a:t> to </a:t>
            </a:r>
            <a:r>
              <a:rPr lang="es-ES" dirty="0" err="1"/>
              <a:t>install</a:t>
            </a:r>
            <a:r>
              <a:rPr lang="es-ES" dirty="0"/>
              <a:t> </a:t>
            </a:r>
            <a:r>
              <a:rPr lang="es-ES" dirty="0" err="1"/>
              <a:t>Scala</a:t>
            </a:r>
            <a:r>
              <a:rPr lang="es-ES" dirty="0"/>
              <a:t> 2.11.x (</a:t>
            </a:r>
            <a:r>
              <a:rPr lang="es-ES" dirty="0" err="1"/>
              <a:t>Not</a:t>
            </a:r>
            <a:r>
              <a:rPr lang="es-ES" dirty="0"/>
              <a:t> </a:t>
            </a:r>
            <a:r>
              <a:rPr lang="es-ES" dirty="0" err="1"/>
              <a:t>scala</a:t>
            </a:r>
            <a:r>
              <a:rPr lang="es-ES" dirty="0"/>
              <a:t> 2.10.x </a:t>
            </a:r>
            <a:r>
              <a:rPr lang="es-ES" dirty="0" err="1"/>
              <a:t>or</a:t>
            </a:r>
            <a:r>
              <a:rPr lang="es-ES" dirty="0"/>
              <a:t> 2.12.x)</a:t>
            </a:r>
            <a:endParaRPr lang="en-US" dirty="0"/>
          </a:p>
          <a:p>
            <a:pPr>
              <a:lnSpc>
                <a:spcPct val="150000"/>
              </a:lnSpc>
            </a:pPr>
            <a:endParaRPr lang="es-ES" u="sng" dirty="0"/>
          </a:p>
          <a:p>
            <a:pPr>
              <a:lnSpc>
                <a:spcPct val="150000"/>
              </a:lnSpc>
            </a:pPr>
            <a:r>
              <a:rPr lang="es-ES" u="sng" dirty="0"/>
              <a:t>Windows </a:t>
            </a:r>
            <a:r>
              <a:rPr lang="es-ES" u="sng" dirty="0" err="1"/>
              <a:t>Installation</a:t>
            </a:r>
            <a:r>
              <a:rPr lang="es-ES" u="sng" dirty="0"/>
              <a:t> </a:t>
            </a:r>
            <a:r>
              <a:rPr lang="es-ES" u="sng" dirty="0" err="1"/>
              <a:t>might</a:t>
            </a:r>
            <a:r>
              <a:rPr lang="es-ES" u="sng" dirty="0"/>
              <a:t> be a bit </a:t>
            </a:r>
            <a:r>
              <a:rPr lang="es-ES" u="sng" dirty="0" err="1"/>
              <a:t>tricky</a:t>
            </a:r>
            <a:r>
              <a:rPr lang="es-ES" u="sng" dirty="0"/>
              <a:t>:</a:t>
            </a:r>
            <a:endParaRPr lang="en-US" u="sng" dirty="0"/>
          </a:p>
          <a:p>
            <a:pPr>
              <a:lnSpc>
                <a:spcPct val="150000"/>
              </a:lnSpc>
            </a:pPr>
            <a:r>
              <a:rPr lang="en-US" dirty="0">
                <a:hlinkClick r:id="rId5"/>
              </a:rPr>
              <a:t>https://hernandezpaul.wordpress.com/2016/01/24/apache-spark-installation-on-windows-10/</a:t>
            </a:r>
            <a:r>
              <a:rPr lang="en-US" dirty="0"/>
              <a:t> </a:t>
            </a:r>
          </a:p>
          <a:p>
            <a:pPr>
              <a:lnSpc>
                <a:spcPct val="150000"/>
              </a:lnSpc>
            </a:pPr>
            <a:endParaRPr lang="es-ES" dirty="0"/>
          </a:p>
        </p:txBody>
      </p:sp>
    </p:spTree>
    <p:extLst>
      <p:ext uri="{BB962C8B-B14F-4D97-AF65-F5344CB8AC3E}">
        <p14:creationId xmlns:p14="http://schemas.microsoft.com/office/powerpoint/2010/main" xmlns="" val="3842216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9267858"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Standalone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Installation</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Two</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potential</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problems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One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Solution</a:t>
            </a:r>
            <a:r>
              <a:rPr lang="es-ES" sz="2180" spc="-1" dirty="0">
                <a:solidFill>
                  <a:srgbClr val="0099CC"/>
                </a:solidFill>
                <a:uFill>
                  <a:solidFill>
                    <a:srgbClr val="FFFFFF"/>
                  </a:solidFill>
                </a:uFill>
                <a:latin typeface="Century Gothic"/>
                <a:ea typeface="MS PGothic"/>
              </a:rPr>
              <a:t> </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62279" y="1382761"/>
            <a:ext cx="5379676" cy="3622370"/>
          </a:xfrm>
          <a:prstGeom prst="rect">
            <a:avLst/>
          </a:prstGeom>
        </p:spPr>
      </p:pic>
      <p:sp>
        <p:nvSpPr>
          <p:cNvPr id="6" name="Rectangle 5"/>
          <p:cNvSpPr/>
          <p:nvPr/>
        </p:nvSpPr>
        <p:spPr>
          <a:xfrm>
            <a:off x="1607384" y="4399972"/>
            <a:ext cx="1215342" cy="231493"/>
          </a:xfrm>
          <a:prstGeom prst="rect">
            <a:avLst/>
          </a:prstGeom>
          <a:noFill/>
          <a:ln w="444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5" cstate="print"/>
          <a:stretch>
            <a:fillRect/>
          </a:stretch>
        </p:blipFill>
        <p:spPr>
          <a:xfrm>
            <a:off x="5741955" y="1382760"/>
            <a:ext cx="6390931" cy="3081793"/>
          </a:xfrm>
          <a:prstGeom prst="rect">
            <a:avLst/>
          </a:prstGeom>
        </p:spPr>
      </p:pic>
      <p:sp>
        <p:nvSpPr>
          <p:cNvPr id="12" name="Rectangle 11"/>
          <p:cNvSpPr/>
          <p:nvPr/>
        </p:nvSpPr>
        <p:spPr>
          <a:xfrm>
            <a:off x="6435955" y="4090686"/>
            <a:ext cx="5474393" cy="226671"/>
          </a:xfrm>
          <a:prstGeom prst="rect">
            <a:avLst/>
          </a:prstGeom>
          <a:noFill/>
          <a:ln w="444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p:cNvSpPr/>
          <p:nvPr/>
        </p:nvSpPr>
        <p:spPr>
          <a:xfrm>
            <a:off x="1188654" y="5488683"/>
            <a:ext cx="10837442" cy="369332"/>
          </a:xfrm>
          <a:prstGeom prst="rect">
            <a:avLst/>
          </a:prstGeom>
        </p:spPr>
        <p:txBody>
          <a:bodyPr wrap="square">
            <a:spAutoFit/>
          </a:bodyPr>
          <a:lstStyle/>
          <a:p>
            <a:r>
              <a:rPr lang="en-US" dirty="0"/>
              <a:t>Solution: </a:t>
            </a:r>
            <a:r>
              <a:rPr lang="en-US" dirty="0">
                <a:hlinkClick r:id="rId6"/>
              </a:rPr>
              <a:t>https://mengdong.github.io/2016/08/08/fully-armed-pyspark-with-ipython-and-jupyter/</a:t>
            </a:r>
            <a:r>
              <a:rPr lang="en-US" dirty="0"/>
              <a:t>  </a:t>
            </a:r>
          </a:p>
        </p:txBody>
      </p:sp>
    </p:spTree>
    <p:extLst>
      <p:ext uri="{BB962C8B-B14F-4D97-AF65-F5344CB8AC3E}">
        <p14:creationId xmlns:p14="http://schemas.microsoft.com/office/powerpoint/2010/main" xmlns="" val="36319061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9267858"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Standalone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Installation</a:t>
            </a:r>
            <a:r>
              <a:rPr lang="es-ES" sz="2180" spc="-1" dirty="0">
                <a:solidFill>
                  <a:srgbClr val="0099CC"/>
                </a:solidFill>
                <a:uFill>
                  <a:solidFill>
                    <a:srgbClr val="FFFFFF"/>
                  </a:solidFill>
                </a:uFill>
                <a:latin typeface="Century Gothic"/>
                <a:ea typeface="MS PGothic"/>
              </a:rPr>
              <a:t>: To </a:t>
            </a:r>
            <a:r>
              <a:rPr lang="es-ES" sz="2180" spc="-1" dirty="0" err="1">
                <a:solidFill>
                  <a:srgbClr val="0099CC"/>
                </a:solidFill>
                <a:uFill>
                  <a:solidFill>
                    <a:srgbClr val="FFFFFF"/>
                  </a:solidFill>
                </a:uFill>
                <a:latin typeface="Century Gothic"/>
                <a:ea typeface="MS PGothic"/>
              </a:rPr>
              <a:t>Login</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spark-shell</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or</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pyspark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shell</a:t>
            </a:r>
            <a:r>
              <a:rPr lang="es-ES" sz="2180" spc="-1" dirty="0">
                <a:solidFill>
                  <a:srgbClr val="0099CC"/>
                </a:solidFill>
                <a:uFill>
                  <a:solidFill>
                    <a:srgbClr val="FFFFFF"/>
                  </a:solidFill>
                </a:uFill>
                <a:latin typeface="Century Gothic"/>
                <a:ea typeface="MS PGothic"/>
              </a:rPr>
              <a:t>)</a:t>
            </a:r>
            <a:endParaRPr lang="en-US" spc="-1" dirty="0">
              <a:solidFill>
                <a:srgbClr val="000000"/>
              </a:solidFill>
              <a:uFill>
                <a:solidFill>
                  <a:srgbClr val="FFFFFF"/>
                </a:solidFill>
              </a:uFill>
            </a:endParaRPr>
          </a:p>
        </p:txBody>
      </p:sp>
      <p:sp>
        <p:nvSpPr>
          <p:cNvPr id="4" name="Rectangle 3"/>
          <p:cNvSpPr/>
          <p:nvPr/>
        </p:nvSpPr>
        <p:spPr>
          <a:xfrm>
            <a:off x="716816" y="1268443"/>
            <a:ext cx="7322633" cy="646331"/>
          </a:xfrm>
          <a:prstGeom prst="rect">
            <a:avLst/>
          </a:prstGeom>
        </p:spPr>
        <p:txBody>
          <a:bodyPr wrap="square">
            <a:spAutoFit/>
          </a:bodyPr>
          <a:lstStyle/>
          <a:p>
            <a:endParaRPr lang="en-US" dirty="0">
              <a:hlinkClick r:id="rId3"/>
            </a:endParaRPr>
          </a:p>
          <a:p>
            <a:endParaRPr lang="en-US" dirty="0"/>
          </a:p>
        </p:txBody>
      </p:sp>
      <p:sp>
        <p:nvSpPr>
          <p:cNvPr id="2" name="Rectangle 1"/>
          <p:cNvSpPr/>
          <p:nvPr/>
        </p:nvSpPr>
        <p:spPr>
          <a:xfrm>
            <a:off x="635242" y="2499641"/>
            <a:ext cx="5827776" cy="2308324"/>
          </a:xfrm>
          <a:prstGeom prst="rect">
            <a:avLst/>
          </a:prstGeom>
        </p:spPr>
        <p:txBody>
          <a:bodyPr wrap="square">
            <a:spAutoFit/>
          </a:bodyPr>
          <a:lstStyle/>
          <a:p>
            <a:r>
              <a:rPr lang="es-ES" i="1" dirty="0" err="1">
                <a:solidFill>
                  <a:schemeClr val="tx2">
                    <a:lumMod val="60000"/>
                    <a:lumOff val="40000"/>
                  </a:schemeClr>
                </a:solidFill>
              </a:rPr>
              <a:t>After</a:t>
            </a:r>
            <a:r>
              <a:rPr lang="es-ES" i="1" dirty="0">
                <a:solidFill>
                  <a:schemeClr val="tx2">
                    <a:lumMod val="60000"/>
                    <a:lumOff val="40000"/>
                  </a:schemeClr>
                </a:solidFill>
              </a:rPr>
              <a:t> </a:t>
            </a:r>
            <a:r>
              <a:rPr lang="es-ES" i="1" dirty="0" err="1">
                <a:solidFill>
                  <a:schemeClr val="tx2">
                    <a:lumMod val="60000"/>
                    <a:lumOff val="40000"/>
                  </a:schemeClr>
                </a:solidFill>
              </a:rPr>
              <a:t>lines</a:t>
            </a:r>
            <a:r>
              <a:rPr lang="es-ES" i="1" dirty="0">
                <a:solidFill>
                  <a:schemeClr val="tx2">
                    <a:lumMod val="60000"/>
                    <a:lumOff val="40000"/>
                  </a:schemeClr>
                </a:solidFill>
              </a:rPr>
              <a:t> </a:t>
            </a:r>
            <a:r>
              <a:rPr lang="es-ES" i="1" dirty="0" err="1">
                <a:solidFill>
                  <a:schemeClr val="tx2">
                    <a:lumMod val="60000"/>
                    <a:lumOff val="40000"/>
                  </a:schemeClr>
                </a:solidFill>
              </a:rPr>
              <a:t>below</a:t>
            </a:r>
            <a:r>
              <a:rPr lang="es-ES" i="1" dirty="0">
                <a:solidFill>
                  <a:schemeClr val="tx2">
                    <a:lumMod val="60000"/>
                    <a:lumOff val="40000"/>
                  </a:schemeClr>
                </a:solidFill>
              </a:rPr>
              <a:t>…</a:t>
            </a:r>
            <a:endParaRPr lang="en-US" dirty="0">
              <a:solidFill>
                <a:srgbClr val="000000"/>
              </a:solidFill>
              <a:latin typeface="Helvetica Neue"/>
            </a:endParaRPr>
          </a:p>
          <a:p>
            <a:r>
              <a:rPr lang="en-US" dirty="0">
                <a:solidFill>
                  <a:srgbClr val="000000"/>
                </a:solidFill>
                <a:latin typeface="Helvetica Neue"/>
              </a:rPr>
              <a:t>#Spark Configurations</a:t>
            </a:r>
          </a:p>
          <a:p>
            <a:r>
              <a:rPr lang="en-US" dirty="0"/>
              <a:t/>
            </a:r>
            <a:br>
              <a:rPr lang="en-US" dirty="0"/>
            </a:br>
            <a:r>
              <a:rPr lang="en-US" dirty="0">
                <a:solidFill>
                  <a:srgbClr val="000000"/>
                </a:solidFill>
                <a:latin typeface="Helvetica Neue"/>
              </a:rPr>
              <a:t>export SPARK_HOME=/opt/spark-2.3.1-bin-hadoop2.7</a:t>
            </a:r>
            <a:r>
              <a:rPr lang="en-US" dirty="0"/>
              <a:t/>
            </a:r>
            <a:br>
              <a:rPr lang="en-US" dirty="0"/>
            </a:br>
            <a:r>
              <a:rPr lang="en-US" dirty="0">
                <a:solidFill>
                  <a:srgbClr val="000000"/>
                </a:solidFill>
                <a:latin typeface="Helvetica Neue"/>
              </a:rPr>
              <a:t>export PATH=$PATH:$SPARK_HOME/bin</a:t>
            </a:r>
            <a:r>
              <a:rPr lang="en-US" dirty="0"/>
              <a:t/>
            </a:r>
            <a:br>
              <a:rPr lang="en-US" dirty="0"/>
            </a:br>
            <a:r>
              <a:rPr lang="en-US" dirty="0">
                <a:solidFill>
                  <a:srgbClr val="000000"/>
                </a:solidFill>
                <a:latin typeface="Helvetica Neue"/>
              </a:rPr>
              <a:t>#</a:t>
            </a:r>
            <a:r>
              <a:rPr lang="en-US" dirty="0" err="1">
                <a:solidFill>
                  <a:srgbClr val="000000"/>
                </a:solidFill>
                <a:latin typeface="Helvetica Neue"/>
              </a:rPr>
              <a:t>Pyspark</a:t>
            </a:r>
            <a:r>
              <a:rPr lang="en-US" dirty="0">
                <a:solidFill>
                  <a:srgbClr val="000000"/>
                </a:solidFill>
                <a:latin typeface="Helvetica Neue"/>
              </a:rPr>
              <a:t> Configurations</a:t>
            </a:r>
            <a:r>
              <a:rPr lang="en-US" dirty="0"/>
              <a:t/>
            </a:r>
            <a:br>
              <a:rPr lang="en-US" dirty="0"/>
            </a:br>
            <a:r>
              <a:rPr lang="en-US" dirty="0">
                <a:solidFill>
                  <a:srgbClr val="000000"/>
                </a:solidFill>
                <a:latin typeface="Helvetica Neue"/>
              </a:rPr>
              <a:t>export PYSPARK_PYTHON=/</a:t>
            </a:r>
            <a:r>
              <a:rPr lang="en-US" dirty="0" err="1">
                <a:solidFill>
                  <a:srgbClr val="000000"/>
                </a:solidFill>
                <a:latin typeface="Helvetica Neue"/>
              </a:rPr>
              <a:t>usr</a:t>
            </a:r>
            <a:r>
              <a:rPr lang="en-US" dirty="0">
                <a:solidFill>
                  <a:srgbClr val="000000"/>
                </a:solidFill>
                <a:latin typeface="Helvetica Neue"/>
              </a:rPr>
              <a:t>/bin/python3</a:t>
            </a:r>
            <a:r>
              <a:rPr lang="en-US" dirty="0"/>
              <a:t/>
            </a:r>
            <a:br>
              <a:rPr lang="en-US" dirty="0"/>
            </a:br>
            <a:r>
              <a:rPr lang="en-US" dirty="0">
                <a:solidFill>
                  <a:srgbClr val="000000"/>
                </a:solidFill>
                <a:latin typeface="Helvetica Neue"/>
              </a:rPr>
              <a:t>export PYSPARK_DRIVER_PYTHON=notebook</a:t>
            </a:r>
            <a:endParaRPr lang="en-US" dirty="0"/>
          </a:p>
        </p:txBody>
      </p:sp>
      <p:sp>
        <p:nvSpPr>
          <p:cNvPr id="5" name="TextBox 4"/>
          <p:cNvSpPr txBox="1"/>
          <p:nvPr/>
        </p:nvSpPr>
        <p:spPr>
          <a:xfrm>
            <a:off x="716816" y="1970004"/>
            <a:ext cx="4279392" cy="369332"/>
          </a:xfrm>
          <a:prstGeom prst="rect">
            <a:avLst/>
          </a:prstGeom>
          <a:noFill/>
        </p:spPr>
        <p:txBody>
          <a:bodyPr wrap="square" rtlCol="0">
            <a:spAutoFit/>
          </a:bodyPr>
          <a:lstStyle/>
          <a:p>
            <a:r>
              <a:rPr lang="es-ES" dirty="0"/>
              <a:t>sudo vi ~/.</a:t>
            </a:r>
            <a:r>
              <a:rPr lang="es-ES" dirty="0" err="1"/>
              <a:t>bashrc</a:t>
            </a:r>
            <a:endParaRPr lang="es-ES" dirty="0"/>
          </a:p>
        </p:txBody>
      </p:sp>
      <p:pic>
        <p:nvPicPr>
          <p:cNvPr id="1026" name="Picture 2" descr="Resultado de imagen de linux"/>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6171" y="937390"/>
            <a:ext cx="914400" cy="86909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626171" y="5040061"/>
            <a:ext cx="4279392" cy="646331"/>
          </a:xfrm>
          <a:prstGeom prst="rect">
            <a:avLst/>
          </a:prstGeom>
          <a:noFill/>
        </p:spPr>
        <p:txBody>
          <a:bodyPr wrap="square" rtlCol="0">
            <a:spAutoFit/>
          </a:bodyPr>
          <a:lstStyle/>
          <a:p>
            <a:r>
              <a:rPr lang="es-ES" i="1" dirty="0" err="1">
                <a:solidFill>
                  <a:schemeClr val="tx2">
                    <a:lumMod val="60000"/>
                    <a:lumOff val="40000"/>
                  </a:schemeClr>
                </a:solidFill>
              </a:rPr>
              <a:t>After</a:t>
            </a:r>
            <a:r>
              <a:rPr lang="es-ES" i="1" dirty="0">
                <a:solidFill>
                  <a:schemeClr val="tx2">
                    <a:lumMod val="60000"/>
                    <a:lumOff val="40000"/>
                  </a:schemeClr>
                </a:solidFill>
              </a:rPr>
              <a:t> </a:t>
            </a:r>
            <a:r>
              <a:rPr lang="es-ES" i="1" dirty="0" err="1">
                <a:solidFill>
                  <a:schemeClr val="tx2">
                    <a:lumMod val="60000"/>
                    <a:lumOff val="40000"/>
                  </a:schemeClr>
                </a:solidFill>
              </a:rPr>
              <a:t>saving</a:t>
            </a:r>
            <a:r>
              <a:rPr lang="es-ES" i="1" dirty="0">
                <a:solidFill>
                  <a:schemeClr val="tx2">
                    <a:lumMod val="60000"/>
                    <a:lumOff val="40000"/>
                  </a:schemeClr>
                </a:solidFill>
              </a:rPr>
              <a:t>…</a:t>
            </a:r>
          </a:p>
          <a:p>
            <a:r>
              <a:rPr lang="es-ES" dirty="0" err="1"/>
              <a:t>source</a:t>
            </a:r>
            <a:r>
              <a:rPr lang="es-ES" dirty="0"/>
              <a:t> ~/.</a:t>
            </a:r>
            <a:r>
              <a:rPr lang="es-ES" dirty="0" err="1"/>
              <a:t>bashrc</a:t>
            </a:r>
            <a:endParaRPr lang="es-ES" dirty="0"/>
          </a:p>
        </p:txBody>
      </p:sp>
      <p:pic>
        <p:nvPicPr>
          <p:cNvPr id="1030" name="Picture 6" descr="Resultado de imagen de mac os"/>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854601" y="939525"/>
            <a:ext cx="1425982" cy="8779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6694076" y="1808606"/>
            <a:ext cx="4610060" cy="2031325"/>
          </a:xfrm>
          <a:prstGeom prst="rect">
            <a:avLst/>
          </a:prstGeom>
          <a:noFill/>
        </p:spPr>
        <p:txBody>
          <a:bodyPr wrap="square" rtlCol="0">
            <a:spAutoFit/>
          </a:bodyPr>
          <a:lstStyle/>
          <a:p>
            <a:r>
              <a:rPr lang="es-ES" dirty="0" err="1"/>
              <a:t>Navigate</a:t>
            </a:r>
            <a:r>
              <a:rPr lang="es-ES" dirty="0"/>
              <a:t> to </a:t>
            </a:r>
            <a:r>
              <a:rPr lang="es-ES" dirty="0" err="1"/>
              <a:t>Computer</a:t>
            </a:r>
            <a:r>
              <a:rPr lang="es-ES" dirty="0"/>
              <a:t> </a:t>
            </a:r>
            <a:r>
              <a:rPr lang="es-ES" dirty="0">
                <a:sym typeface="Wingdings" panose="05000000000000000000" pitchFamily="2" charset="2"/>
              </a:rPr>
              <a:t> </a:t>
            </a:r>
            <a:r>
              <a:rPr lang="es-ES" dirty="0" err="1">
                <a:sym typeface="Wingdings" panose="05000000000000000000" pitchFamily="2" charset="2"/>
              </a:rPr>
              <a:t>System</a:t>
            </a:r>
            <a:r>
              <a:rPr lang="es-ES" dirty="0">
                <a:sym typeface="Wingdings" panose="05000000000000000000" pitchFamily="2" charset="2"/>
              </a:rPr>
              <a:t> </a:t>
            </a:r>
            <a:r>
              <a:rPr lang="es-ES" dirty="0" err="1">
                <a:sym typeface="Wingdings" panose="05000000000000000000" pitchFamily="2" charset="2"/>
              </a:rPr>
              <a:t>Properties</a:t>
            </a:r>
            <a:r>
              <a:rPr lang="es-ES" dirty="0">
                <a:sym typeface="Wingdings" panose="05000000000000000000" pitchFamily="2" charset="2"/>
              </a:rPr>
              <a:t>  </a:t>
            </a:r>
            <a:r>
              <a:rPr lang="es-ES" dirty="0" err="1">
                <a:sym typeface="Wingdings" panose="05000000000000000000" pitchFamily="2" charset="2"/>
              </a:rPr>
              <a:t>Advanced</a:t>
            </a:r>
            <a:r>
              <a:rPr lang="es-ES" dirty="0">
                <a:sym typeface="Wingdings" panose="05000000000000000000" pitchFamily="2" charset="2"/>
              </a:rPr>
              <a:t> </a:t>
            </a:r>
            <a:r>
              <a:rPr lang="es-ES" dirty="0" err="1">
                <a:sym typeface="Wingdings" panose="05000000000000000000" pitchFamily="2" charset="2"/>
              </a:rPr>
              <a:t>System</a:t>
            </a:r>
            <a:r>
              <a:rPr lang="es-ES" dirty="0">
                <a:sym typeface="Wingdings" panose="05000000000000000000" pitchFamily="2" charset="2"/>
              </a:rPr>
              <a:t> </a:t>
            </a:r>
            <a:r>
              <a:rPr lang="es-ES" dirty="0" err="1">
                <a:sym typeface="Wingdings" panose="05000000000000000000" pitchFamily="2" charset="2"/>
              </a:rPr>
              <a:t>Settings</a:t>
            </a:r>
            <a:endParaRPr lang="es-ES" dirty="0">
              <a:sym typeface="Wingdings" panose="05000000000000000000" pitchFamily="2" charset="2"/>
            </a:endParaRPr>
          </a:p>
          <a:p>
            <a:endParaRPr lang="es-ES" dirty="0">
              <a:sym typeface="Wingdings" panose="05000000000000000000" pitchFamily="2" charset="2"/>
            </a:endParaRPr>
          </a:p>
          <a:p>
            <a:r>
              <a:rPr lang="es-ES" dirty="0" err="1">
                <a:sym typeface="Wingdings" panose="05000000000000000000" pitchFamily="2" charset="2"/>
              </a:rPr>
              <a:t>Advanced</a:t>
            </a:r>
            <a:r>
              <a:rPr lang="es-ES" dirty="0">
                <a:sym typeface="Wingdings" panose="05000000000000000000" pitchFamily="2" charset="2"/>
              </a:rPr>
              <a:t> </a:t>
            </a:r>
            <a:r>
              <a:rPr lang="es-ES" dirty="0" err="1">
                <a:sym typeface="Wingdings" panose="05000000000000000000" pitchFamily="2" charset="2"/>
              </a:rPr>
              <a:t>Tab</a:t>
            </a:r>
            <a:r>
              <a:rPr lang="es-ES" dirty="0">
                <a:sym typeface="Wingdings" panose="05000000000000000000" pitchFamily="2" charset="2"/>
              </a:rPr>
              <a:t>  </a:t>
            </a:r>
            <a:r>
              <a:rPr lang="es-ES" dirty="0" err="1">
                <a:sym typeface="Wingdings" panose="05000000000000000000" pitchFamily="2" charset="2"/>
              </a:rPr>
              <a:t>Environmental</a:t>
            </a:r>
            <a:r>
              <a:rPr lang="es-ES" dirty="0">
                <a:sym typeface="Wingdings" panose="05000000000000000000" pitchFamily="2" charset="2"/>
              </a:rPr>
              <a:t> variables</a:t>
            </a:r>
          </a:p>
          <a:p>
            <a:endParaRPr lang="es-ES" dirty="0">
              <a:sym typeface="Wingdings" panose="05000000000000000000" pitchFamily="2" charset="2"/>
            </a:endParaRPr>
          </a:p>
          <a:p>
            <a:endParaRPr lang="es-ES" dirty="0">
              <a:sym typeface="Wingdings" panose="05000000000000000000" pitchFamily="2" charset="2"/>
            </a:endParaRPr>
          </a:p>
          <a:p>
            <a:endParaRPr lang="en-US" dirty="0"/>
          </a:p>
        </p:txBody>
      </p:sp>
      <p:pic>
        <p:nvPicPr>
          <p:cNvPr id="13" name="Picture 12"/>
          <p:cNvPicPr>
            <a:picLocks noChangeAspect="1"/>
          </p:cNvPicPr>
          <p:nvPr/>
        </p:nvPicPr>
        <p:blipFill>
          <a:blip r:embed="rId6" cstate="print"/>
          <a:stretch>
            <a:fillRect/>
          </a:stretch>
        </p:blipFill>
        <p:spPr>
          <a:xfrm>
            <a:off x="7085199" y="3750196"/>
            <a:ext cx="2680592" cy="3077717"/>
          </a:xfrm>
          <a:prstGeom prst="rect">
            <a:avLst/>
          </a:prstGeom>
        </p:spPr>
      </p:pic>
      <p:sp>
        <p:nvSpPr>
          <p:cNvPr id="14" name="TextBox 13"/>
          <p:cNvSpPr txBox="1"/>
          <p:nvPr/>
        </p:nvSpPr>
        <p:spPr>
          <a:xfrm>
            <a:off x="6894658" y="3107780"/>
            <a:ext cx="3660950" cy="646331"/>
          </a:xfrm>
          <a:prstGeom prst="rect">
            <a:avLst/>
          </a:prstGeom>
          <a:noFill/>
        </p:spPr>
        <p:txBody>
          <a:bodyPr wrap="square" rtlCol="0">
            <a:spAutoFit/>
          </a:bodyPr>
          <a:lstStyle/>
          <a:p>
            <a:r>
              <a:rPr lang="es-ES" i="1" dirty="0">
                <a:solidFill>
                  <a:schemeClr val="tx2">
                    <a:lumMod val="60000"/>
                    <a:lumOff val="40000"/>
                  </a:schemeClr>
                </a:solidFill>
              </a:rPr>
              <a:t>You </a:t>
            </a:r>
            <a:r>
              <a:rPr lang="es-ES" i="1" dirty="0" err="1">
                <a:solidFill>
                  <a:schemeClr val="tx2">
                    <a:lumMod val="60000"/>
                    <a:lumOff val="40000"/>
                  </a:schemeClr>
                </a:solidFill>
              </a:rPr>
              <a:t>need</a:t>
            </a:r>
            <a:r>
              <a:rPr lang="es-ES" i="1" dirty="0">
                <a:solidFill>
                  <a:schemeClr val="tx2">
                    <a:lumMod val="60000"/>
                    <a:lumOff val="40000"/>
                  </a:schemeClr>
                </a:solidFill>
              </a:rPr>
              <a:t> </a:t>
            </a:r>
            <a:r>
              <a:rPr lang="es-ES" i="1" dirty="0" err="1">
                <a:solidFill>
                  <a:schemeClr val="tx2">
                    <a:lumMod val="60000"/>
                    <a:lumOff val="40000"/>
                  </a:schemeClr>
                </a:solidFill>
              </a:rPr>
              <a:t>all</a:t>
            </a:r>
            <a:r>
              <a:rPr lang="es-ES" i="1" dirty="0">
                <a:solidFill>
                  <a:schemeClr val="tx2">
                    <a:lumMod val="60000"/>
                    <a:lumOff val="40000"/>
                  </a:schemeClr>
                </a:solidFill>
              </a:rPr>
              <a:t> 4 variables </a:t>
            </a:r>
            <a:r>
              <a:rPr lang="es-ES" i="1" dirty="0" err="1">
                <a:solidFill>
                  <a:schemeClr val="tx2">
                    <a:lumMod val="60000"/>
                    <a:lumOff val="40000"/>
                  </a:schemeClr>
                </a:solidFill>
              </a:rPr>
              <a:t>on</a:t>
            </a:r>
            <a:r>
              <a:rPr lang="es-ES" i="1" dirty="0">
                <a:solidFill>
                  <a:schemeClr val="tx2">
                    <a:lumMod val="60000"/>
                    <a:lumOff val="40000"/>
                  </a:schemeClr>
                </a:solidFill>
              </a:rPr>
              <a:t> </a:t>
            </a:r>
            <a:r>
              <a:rPr lang="es-ES" i="1" dirty="0" err="1">
                <a:solidFill>
                  <a:schemeClr val="tx2">
                    <a:lumMod val="60000"/>
                    <a:lumOff val="40000"/>
                  </a:schemeClr>
                </a:solidFill>
              </a:rPr>
              <a:t>the</a:t>
            </a:r>
            <a:r>
              <a:rPr lang="es-ES" i="1" dirty="0">
                <a:solidFill>
                  <a:schemeClr val="tx2">
                    <a:lumMod val="60000"/>
                    <a:lumOff val="40000"/>
                  </a:schemeClr>
                </a:solidFill>
              </a:rPr>
              <a:t> </a:t>
            </a:r>
            <a:r>
              <a:rPr lang="es-ES" i="1" dirty="0" err="1">
                <a:solidFill>
                  <a:schemeClr val="tx2">
                    <a:lumMod val="60000"/>
                    <a:lumOff val="40000"/>
                  </a:schemeClr>
                </a:solidFill>
              </a:rPr>
              <a:t>left</a:t>
            </a:r>
            <a:r>
              <a:rPr lang="es-ES" i="1" dirty="0">
                <a:solidFill>
                  <a:schemeClr val="tx2">
                    <a:lumMod val="60000"/>
                    <a:lumOff val="40000"/>
                  </a:schemeClr>
                </a:solidFill>
              </a:rPr>
              <a:t> as in Linux &amp; </a:t>
            </a:r>
            <a:r>
              <a:rPr lang="es-ES" i="1" dirty="0" err="1">
                <a:solidFill>
                  <a:schemeClr val="tx2">
                    <a:lumMod val="60000"/>
                    <a:lumOff val="40000"/>
                  </a:schemeClr>
                </a:solidFill>
              </a:rPr>
              <a:t>MacOS</a:t>
            </a:r>
            <a:endParaRPr lang="en-US" i="1" dirty="0">
              <a:solidFill>
                <a:schemeClr val="tx2">
                  <a:lumMod val="60000"/>
                  <a:lumOff val="40000"/>
                </a:schemeClr>
              </a:solidFill>
            </a:endParaRPr>
          </a:p>
        </p:txBody>
      </p:sp>
      <p:pic>
        <p:nvPicPr>
          <p:cNvPr id="1032" name="Picture 8" descr="Resultado de imagen de window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672359" y="801462"/>
            <a:ext cx="1043285" cy="104328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69922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Shark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Hive</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on</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Execution</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Engine</a:t>
            </a:r>
            <a:r>
              <a:rPr lang="es-ES" sz="2180" spc="-1" dirty="0">
                <a:solidFill>
                  <a:srgbClr val="0099CC"/>
                </a:solidFill>
                <a:uFill>
                  <a:solidFill>
                    <a:srgbClr val="FFFFFF"/>
                  </a:solidFill>
                </a:uFill>
                <a:latin typeface="Century Gothic"/>
                <a:ea typeface="MS PGothic"/>
              </a:rPr>
              <a:t>)</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sp>
        <p:nvSpPr>
          <p:cNvPr id="2" name="TextBox 1"/>
          <p:cNvSpPr txBox="1"/>
          <p:nvPr/>
        </p:nvSpPr>
        <p:spPr>
          <a:xfrm>
            <a:off x="664359" y="1382760"/>
            <a:ext cx="10062762"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a:t>Shark was an older Hive-on-Spark project out of the University of California, Berkeley.</a:t>
            </a:r>
          </a:p>
          <a:p>
            <a:pPr>
              <a:lnSpc>
                <a:spcPct val="150000"/>
              </a:lnSpc>
            </a:pPr>
            <a:endParaRPr lang="es-ES" dirty="0"/>
          </a:p>
          <a:p>
            <a:pPr marL="285750" indent="-285750">
              <a:lnSpc>
                <a:spcPct val="150000"/>
              </a:lnSpc>
              <a:buFont typeface="Wingdings" panose="05000000000000000000" pitchFamily="2" charset="2"/>
              <a:buChar char="ü"/>
            </a:pPr>
            <a:r>
              <a:rPr lang="en-US" dirty="0"/>
              <a:t>Shark modified Apache Hive to run on Spark Execution Engine, previously it was supporting MapReduce and  Apache </a:t>
            </a:r>
            <a:r>
              <a:rPr lang="en-US" dirty="0" err="1"/>
              <a:t>Tez</a:t>
            </a:r>
            <a:r>
              <a:rPr lang="en-US" dirty="0"/>
              <a:t> Execution Engines. </a:t>
            </a:r>
          </a:p>
          <a:p>
            <a:pPr>
              <a:lnSpc>
                <a:spcPct val="150000"/>
              </a:lnSpc>
            </a:pPr>
            <a:endParaRPr lang="en-US" dirty="0"/>
          </a:p>
          <a:p>
            <a:pPr marL="285750" indent="-285750">
              <a:lnSpc>
                <a:spcPct val="150000"/>
              </a:lnSpc>
              <a:buFont typeface="Wingdings" panose="05000000000000000000" pitchFamily="2" charset="2"/>
              <a:buChar char="ü"/>
            </a:pPr>
            <a:r>
              <a:rPr lang="en-US" dirty="0"/>
              <a:t>It has now been replaced by Spark SQL to provide better integration with the Spark engine and language APIs. </a:t>
            </a:r>
            <a:r>
              <a:rPr lang="en-US" b="1" dirty="0"/>
              <a:t>Therefore, it is recommended to use Spark SQL directly, instead of Shark.</a:t>
            </a:r>
          </a:p>
        </p:txBody>
      </p:sp>
    </p:spTree>
    <p:extLst>
      <p:ext uri="{BB962C8B-B14F-4D97-AF65-F5344CB8AC3E}">
        <p14:creationId xmlns:p14="http://schemas.microsoft.com/office/powerpoint/2010/main" xmlns="" val="13635451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Shark</a:t>
            </a:r>
            <a:r>
              <a:rPr lang="es-ES" sz="2180" spc="-1" dirty="0">
                <a:solidFill>
                  <a:srgbClr val="0099CC"/>
                </a:solidFill>
                <a:uFill>
                  <a:solidFill>
                    <a:srgbClr val="FFFFFF"/>
                  </a:solidFill>
                </a:uFill>
                <a:latin typeface="Century Gothic"/>
                <a:ea typeface="MS PGothic"/>
              </a:rPr>
              <a:t> versus </a:t>
            </a:r>
            <a:r>
              <a:rPr lang="es-ES" sz="2180" spc="-1" dirty="0" err="1">
                <a:solidFill>
                  <a:srgbClr val="0099CC"/>
                </a:solidFill>
                <a:uFill>
                  <a:solidFill>
                    <a:srgbClr val="FFFFFF"/>
                  </a:solidFill>
                </a:uFill>
                <a:latin typeface="Century Gothic"/>
                <a:ea typeface="MS PGothic"/>
              </a:rPr>
              <a:t>other</a:t>
            </a:r>
            <a:r>
              <a:rPr lang="es-ES" sz="2180" spc="-1" dirty="0">
                <a:solidFill>
                  <a:srgbClr val="0099CC"/>
                </a:solidFill>
                <a:uFill>
                  <a:solidFill>
                    <a:srgbClr val="FFFFFF"/>
                  </a:solidFill>
                </a:uFill>
                <a:latin typeface="Century Gothic"/>
                <a:ea typeface="MS PGothic"/>
              </a:rPr>
              <a:t> Big Data SQL Tools Benchmarking</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3"/>
            </a:endParaRP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xmlns="" val="286972553"/>
              </p:ext>
            </p:extLst>
          </p:nvPr>
        </p:nvGraphicFramePr>
        <p:xfrm>
          <a:off x="751520" y="1140293"/>
          <a:ext cx="10555816" cy="4925972"/>
        </p:xfrm>
        <a:graphic>
          <a:graphicData uri="http://schemas.openxmlformats.org/drawingml/2006/table">
            <a:tbl>
              <a:tblPr/>
              <a:tblGrid>
                <a:gridCol w="1319477">
                  <a:extLst>
                    <a:ext uri="{9D8B030D-6E8A-4147-A177-3AD203B41FA5}">
                      <a16:colId xmlns:a16="http://schemas.microsoft.com/office/drawing/2014/main" xmlns="" val="20000"/>
                    </a:ext>
                  </a:extLst>
                </a:gridCol>
                <a:gridCol w="1319477">
                  <a:extLst>
                    <a:ext uri="{9D8B030D-6E8A-4147-A177-3AD203B41FA5}">
                      <a16:colId xmlns:a16="http://schemas.microsoft.com/office/drawing/2014/main" xmlns="" val="20001"/>
                    </a:ext>
                  </a:extLst>
                </a:gridCol>
                <a:gridCol w="1319477">
                  <a:extLst>
                    <a:ext uri="{9D8B030D-6E8A-4147-A177-3AD203B41FA5}">
                      <a16:colId xmlns:a16="http://schemas.microsoft.com/office/drawing/2014/main" xmlns="" val="20002"/>
                    </a:ext>
                  </a:extLst>
                </a:gridCol>
                <a:gridCol w="1319477">
                  <a:extLst>
                    <a:ext uri="{9D8B030D-6E8A-4147-A177-3AD203B41FA5}">
                      <a16:colId xmlns:a16="http://schemas.microsoft.com/office/drawing/2014/main" xmlns="" val="20003"/>
                    </a:ext>
                  </a:extLst>
                </a:gridCol>
                <a:gridCol w="1319477">
                  <a:extLst>
                    <a:ext uri="{9D8B030D-6E8A-4147-A177-3AD203B41FA5}">
                      <a16:colId xmlns:a16="http://schemas.microsoft.com/office/drawing/2014/main" xmlns="" val="20004"/>
                    </a:ext>
                  </a:extLst>
                </a:gridCol>
                <a:gridCol w="1319477">
                  <a:extLst>
                    <a:ext uri="{9D8B030D-6E8A-4147-A177-3AD203B41FA5}">
                      <a16:colId xmlns:a16="http://schemas.microsoft.com/office/drawing/2014/main" xmlns="" val="20005"/>
                    </a:ext>
                  </a:extLst>
                </a:gridCol>
                <a:gridCol w="1319477">
                  <a:extLst>
                    <a:ext uri="{9D8B030D-6E8A-4147-A177-3AD203B41FA5}">
                      <a16:colId xmlns:a16="http://schemas.microsoft.com/office/drawing/2014/main" xmlns="" val="20006"/>
                    </a:ext>
                  </a:extLst>
                </a:gridCol>
                <a:gridCol w="1319477">
                  <a:extLst>
                    <a:ext uri="{9D8B030D-6E8A-4147-A177-3AD203B41FA5}">
                      <a16:colId xmlns:a16="http://schemas.microsoft.com/office/drawing/2014/main" xmlns="" val="20007"/>
                    </a:ext>
                  </a:extLst>
                </a:gridCol>
              </a:tblGrid>
              <a:tr h="1088112">
                <a:tc>
                  <a:txBody>
                    <a:bodyPr/>
                    <a:lstStyle/>
                    <a:p>
                      <a:pPr algn="l" fontAlgn="t"/>
                      <a:r>
                        <a:rPr lang="en-US" sz="1300" b="1" dirty="0">
                          <a:effectLst/>
                        </a:rPr>
                        <a:t>System</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b="1">
                          <a:effectLst/>
                        </a:rPr>
                        <a:t>SQL variant</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b="1">
                          <a:effectLst/>
                        </a:rPr>
                        <a:t>Execution engine</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b="1">
                          <a:effectLst/>
                        </a:rPr>
                        <a:t>UDF Support</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b="1">
                          <a:effectLst/>
                        </a:rPr>
                        <a:t>Mid-query fault tolerance</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b="1">
                          <a:effectLst/>
                        </a:rPr>
                        <a:t>Open source</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b="1">
                          <a:effectLst/>
                        </a:rPr>
                        <a:t>Commercial support</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b="1">
                          <a:effectLst/>
                        </a:rPr>
                        <a:t>HDFS Compatible</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687437">
                <a:tc>
                  <a:txBody>
                    <a:bodyPr/>
                    <a:lstStyle/>
                    <a:p>
                      <a:pPr algn="l" fontAlgn="t"/>
                      <a:r>
                        <a:rPr lang="en-US" sz="1300">
                          <a:effectLst/>
                        </a:rPr>
                        <a:t>Hive</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Hive QL (HQL)</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MapReduce</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687437">
                <a:tc>
                  <a:txBody>
                    <a:bodyPr/>
                    <a:lstStyle/>
                    <a:p>
                      <a:pPr algn="l" fontAlgn="t"/>
                      <a:r>
                        <a:rPr lang="en-US" sz="1300">
                          <a:effectLst/>
                        </a:rPr>
                        <a:t>Tez</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Hive QL (HQL)</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Tez</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687437">
                <a:tc>
                  <a:txBody>
                    <a:bodyPr/>
                    <a:lstStyle/>
                    <a:p>
                      <a:pPr algn="l" fontAlgn="t"/>
                      <a:r>
                        <a:rPr lang="en-US" sz="1300" dirty="0">
                          <a:effectLst/>
                        </a:rPr>
                        <a:t>Shark</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92D050"/>
                    </a:solidFill>
                  </a:tcPr>
                </a:tc>
                <a:tc>
                  <a:txBody>
                    <a:bodyPr/>
                    <a:lstStyle/>
                    <a:p>
                      <a:pPr algn="l" fontAlgn="t"/>
                      <a:r>
                        <a:rPr lang="en-US" sz="1300" dirty="0">
                          <a:effectLst/>
                        </a:rPr>
                        <a:t>Hive QL (HQL)</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92D050"/>
                    </a:solidFill>
                  </a:tcPr>
                </a:tc>
                <a:tc>
                  <a:txBody>
                    <a:bodyPr/>
                    <a:lstStyle/>
                    <a:p>
                      <a:pPr algn="l" fontAlgn="t"/>
                      <a:r>
                        <a:rPr lang="en-US" sz="1300" dirty="0">
                          <a:effectLst/>
                        </a:rPr>
                        <a:t>Spark</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92D050"/>
                    </a:solidFill>
                  </a:tcPr>
                </a:tc>
                <a:tc>
                  <a:txBody>
                    <a:bodyPr/>
                    <a:lstStyle/>
                    <a:p>
                      <a:pPr algn="l" fontAlgn="t"/>
                      <a:r>
                        <a:rPr lang="en-US" sz="1300" dirty="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92D050"/>
                    </a:solidFill>
                  </a:tcPr>
                </a:tc>
                <a:tc>
                  <a:txBody>
                    <a:bodyPr/>
                    <a:lstStyle/>
                    <a:p>
                      <a:pPr algn="l" fontAlgn="t"/>
                      <a:r>
                        <a:rPr lang="en-US" sz="1300" dirty="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92D050"/>
                    </a:solidFill>
                  </a:tcPr>
                </a:tc>
                <a:tc>
                  <a:txBody>
                    <a:bodyPr/>
                    <a:lstStyle/>
                    <a:p>
                      <a:pPr algn="l" fontAlgn="t"/>
                      <a:r>
                        <a:rPr lang="en-US" sz="1300" dirty="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92D050"/>
                    </a:solidFill>
                  </a:tcPr>
                </a:tc>
                <a:tc>
                  <a:txBody>
                    <a:bodyPr/>
                    <a:lstStyle/>
                    <a:p>
                      <a:pPr algn="l" fontAlgn="t"/>
                      <a:r>
                        <a:rPr lang="en-US" sz="1300" dirty="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92D050"/>
                    </a:solidFill>
                  </a:tcPr>
                </a:tc>
                <a:tc>
                  <a:txBody>
                    <a:bodyPr/>
                    <a:lstStyle/>
                    <a:p>
                      <a:pPr algn="l" fontAlgn="t"/>
                      <a:r>
                        <a:rPr lang="en-US" sz="1300" dirty="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92D050"/>
                    </a:solidFill>
                  </a:tcPr>
                </a:tc>
                <a:extLst>
                  <a:ext uri="{0D108BD9-81ED-4DB2-BD59-A6C34878D82A}">
                    <a16:rowId xmlns:a16="http://schemas.microsoft.com/office/drawing/2014/main" xmlns="" val="10003"/>
                  </a:ext>
                </a:extLst>
              </a:tr>
              <a:tr h="1088112">
                <a:tc>
                  <a:txBody>
                    <a:bodyPr/>
                    <a:lstStyle/>
                    <a:p>
                      <a:pPr algn="l" fontAlgn="t"/>
                      <a:r>
                        <a:rPr lang="en-US" sz="1300">
                          <a:effectLst/>
                        </a:rPr>
                        <a:t>Impala</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Some HQL + some extensions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DBMS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 (Java/C++)</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No</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687437">
                <a:tc>
                  <a:txBody>
                    <a:bodyPr/>
                    <a:lstStyle/>
                    <a:p>
                      <a:pPr algn="l" fontAlgn="t"/>
                      <a:r>
                        <a:rPr lang="en-US" sz="1300">
                          <a:effectLst/>
                        </a:rPr>
                        <a:t>Redshift</a:t>
                      </a:r>
                    </a:p>
                  </a:txBody>
                  <a:tcPr marL="42734" marR="42734" marT="42734" marB="42734">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300">
                          <a:effectLst/>
                        </a:rPr>
                        <a:t>Full SQL 92 (?)</a:t>
                      </a:r>
                    </a:p>
                  </a:txBody>
                  <a:tcPr marL="42734" marR="42734" marT="42734" marB="42734">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300">
                          <a:effectLst/>
                        </a:rPr>
                        <a:t>DBMS</a:t>
                      </a:r>
                    </a:p>
                  </a:txBody>
                  <a:tcPr marL="42734" marR="42734" marT="42734" marB="42734">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300">
                          <a:effectLst/>
                        </a:rPr>
                        <a:t>No</a:t>
                      </a:r>
                    </a:p>
                  </a:txBody>
                  <a:tcPr marL="42734" marR="42734" marT="42734" marB="42734">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300">
                          <a:effectLst/>
                        </a:rPr>
                        <a:t>No</a:t>
                      </a:r>
                    </a:p>
                  </a:txBody>
                  <a:tcPr marL="42734" marR="42734" marT="42734" marB="42734">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300">
                          <a:effectLst/>
                        </a:rPr>
                        <a:t>No</a:t>
                      </a:r>
                    </a:p>
                  </a:txBody>
                  <a:tcPr marL="42734" marR="42734" marT="42734" marB="42734">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300" dirty="0">
                          <a:effectLst/>
                        </a:rPr>
                        <a:t>Yes</a:t>
                      </a:r>
                    </a:p>
                  </a:txBody>
                  <a:tcPr marL="42734" marR="42734" marT="42734" marB="42734">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1300" dirty="0">
                          <a:effectLst/>
                        </a:rPr>
                        <a:t>No</a:t>
                      </a:r>
                    </a:p>
                  </a:txBody>
                  <a:tcPr marL="42734" marR="42734" marT="42734" marB="42734">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5"/>
                  </a:ext>
                </a:extLst>
              </a:tr>
            </a:tbl>
          </a:graphicData>
        </a:graphic>
      </p:graphicFrame>
      <p:sp>
        <p:nvSpPr>
          <p:cNvPr id="3" name="Rectangle 2"/>
          <p:cNvSpPr/>
          <p:nvPr/>
        </p:nvSpPr>
        <p:spPr>
          <a:xfrm>
            <a:off x="2916866" y="6337800"/>
            <a:ext cx="4689874" cy="584775"/>
          </a:xfrm>
          <a:prstGeom prst="rect">
            <a:avLst/>
          </a:prstGeom>
        </p:spPr>
        <p:txBody>
          <a:bodyPr wrap="none">
            <a:spAutoFit/>
          </a:bodyPr>
          <a:lstStyle/>
          <a:p>
            <a:r>
              <a:rPr lang="en-US" sz="1600" dirty="0"/>
              <a:t>Ref: </a:t>
            </a:r>
            <a:r>
              <a:rPr lang="en-US" sz="1600" dirty="0">
                <a:hlinkClick r:id="rId4"/>
              </a:rPr>
              <a:t>https://amplab.cs.berkeley.edu/benchmark/#</a:t>
            </a:r>
            <a:r>
              <a:rPr lang="en-US" sz="1600" dirty="0"/>
              <a:t> </a:t>
            </a:r>
          </a:p>
          <a:p>
            <a:endParaRPr lang="en-US" sz="1600" dirty="0"/>
          </a:p>
        </p:txBody>
      </p:sp>
    </p:spTree>
    <p:extLst>
      <p:ext uri="{BB962C8B-B14F-4D97-AF65-F5344CB8AC3E}">
        <p14:creationId xmlns:p14="http://schemas.microsoft.com/office/powerpoint/2010/main" xmlns="" val="39554964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109" name="TextShape 4"/>
          <p:cNvSpPr txBox="1"/>
          <p:nvPr/>
        </p:nvSpPr>
        <p:spPr>
          <a:xfrm>
            <a:off x="6231960" y="386028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10142930"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RDDs</a:t>
            </a:r>
            <a:r>
              <a:rPr lang="es-ES" sz="2180" spc="-1" dirty="0">
                <a:solidFill>
                  <a:srgbClr val="0099CC"/>
                </a:solidFill>
                <a:uFill>
                  <a:solidFill>
                    <a:srgbClr val="FFFFFF"/>
                  </a:solidFill>
                </a:uFill>
                <a:latin typeface="Century Gothic"/>
                <a:ea typeface="MS PGothic"/>
              </a:rPr>
              <a:t> versus a standard </a:t>
            </a:r>
            <a:r>
              <a:rPr lang="es-ES" sz="2180" spc="-1" dirty="0" err="1">
                <a:solidFill>
                  <a:srgbClr val="0099CC"/>
                </a:solidFill>
                <a:uFill>
                  <a:solidFill>
                    <a:srgbClr val="FFFFFF"/>
                  </a:solidFill>
                </a:uFill>
                <a:latin typeface="Century Gothic"/>
                <a:ea typeface="MS PGothic"/>
              </a:rPr>
              <a:t>Distributed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Shared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Memory</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Implementation</a:t>
            </a:r>
            <a:endParaRPr lang="en-US" spc="-1" dirty="0">
              <a:solidFill>
                <a:srgbClr val="000000"/>
              </a:solidFill>
              <a:uFill>
                <a:solidFill>
                  <a:srgbClr val="FFFFFF"/>
                </a:solidFill>
              </a:uFill>
            </a:endParaRPr>
          </a:p>
        </p:txBody>
      </p:sp>
      <p:pic>
        <p:nvPicPr>
          <p:cNvPr id="3" name="Picture 2"/>
          <p:cNvPicPr>
            <a:picLocks noChangeAspect="1"/>
          </p:cNvPicPr>
          <p:nvPr/>
        </p:nvPicPr>
        <p:blipFill>
          <a:blip r:embed="rId3" cstate="print"/>
          <a:stretch>
            <a:fillRect/>
          </a:stretch>
        </p:blipFill>
        <p:spPr>
          <a:xfrm>
            <a:off x="1912595" y="933276"/>
            <a:ext cx="7567070" cy="5015384"/>
          </a:xfrm>
          <a:prstGeom prst="rect">
            <a:avLst/>
          </a:prstGeom>
        </p:spPr>
      </p:pic>
      <p:sp>
        <p:nvSpPr>
          <p:cNvPr id="5" name="TextBox 4"/>
          <p:cNvSpPr txBox="1"/>
          <p:nvPr/>
        </p:nvSpPr>
        <p:spPr>
          <a:xfrm>
            <a:off x="798653" y="6030410"/>
            <a:ext cx="11146420" cy="830997"/>
          </a:xfrm>
          <a:prstGeom prst="rect">
            <a:avLst/>
          </a:prstGeom>
          <a:noFill/>
        </p:spPr>
        <p:txBody>
          <a:bodyPr wrap="square" rtlCol="0">
            <a:spAutoFit/>
          </a:bodyPr>
          <a:lstStyle/>
          <a:p>
            <a:r>
              <a:rPr lang="es-ES" sz="1600" dirty="0" err="1"/>
              <a:t>Ref</a:t>
            </a:r>
            <a:r>
              <a:rPr lang="es-ES" sz="1600" dirty="0"/>
              <a:t>: </a:t>
            </a:r>
            <a:r>
              <a:rPr lang="en-US" sz="1600" dirty="0" err="1">
                <a:hlinkClick r:id="rId4"/>
              </a:rPr>
              <a:t>Matei</a:t>
            </a:r>
            <a:r>
              <a:rPr lang="en-US" sz="1600" dirty="0">
                <a:hlinkClick r:id="rId4"/>
              </a:rPr>
              <a:t> </a:t>
            </a:r>
            <a:r>
              <a:rPr lang="en-US" sz="1600" dirty="0" err="1">
                <a:hlinkClick r:id="rId4"/>
              </a:rPr>
              <a:t>Zaharia</a:t>
            </a:r>
            <a:r>
              <a:rPr lang="en-US" sz="1600" dirty="0">
                <a:hlinkClick r:id="rId4"/>
              </a:rPr>
              <a:t> et al. Resilient Distributed Datasets: A Fault-Tolerant Abstraction for In-Memory Cluster Computing. NSDI 2012.</a:t>
            </a:r>
            <a:endParaRPr lang="en-US" sz="1600" dirty="0"/>
          </a:p>
          <a:p>
            <a:endParaRPr lang="en-US" sz="1600" dirty="0"/>
          </a:p>
        </p:txBody>
      </p:sp>
    </p:spTree>
    <p:extLst>
      <p:ext uri="{BB962C8B-B14F-4D97-AF65-F5344CB8AC3E}">
        <p14:creationId xmlns:p14="http://schemas.microsoft.com/office/powerpoint/2010/main" xmlns="" val="41542089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endParaRPr lang="en-US" sz="1800" b="0" strike="noStrike" spc="-1" dirty="0">
              <a:solidFill>
                <a:srgbClr val="000000"/>
              </a:solidFill>
              <a:uFill>
                <a:solidFill>
                  <a:srgbClr val="FFFFFF"/>
                </a:solidFill>
              </a:uFill>
              <a:latin typeface="Arial"/>
            </a:endParaRPr>
          </a:p>
        </p:txBody>
      </p:sp>
      <p:sp>
        <p:nvSpPr>
          <p:cNvPr id="7" name="TextShape 1"/>
          <p:cNvSpPr txBox="1"/>
          <p:nvPr/>
        </p:nvSpPr>
        <p:spPr>
          <a:xfrm>
            <a:off x="362280" y="302880"/>
            <a:ext cx="10971720" cy="465120"/>
          </a:xfrm>
          <a:prstGeom prst="rect">
            <a:avLst/>
          </a:prstGeom>
          <a:noFill/>
          <a:ln>
            <a:noFill/>
          </a:ln>
        </p:spPr>
        <p:txBody>
          <a:bodyPr lIns="0" tIns="0" rIns="0" bIns="0" anchor="ctr"/>
          <a:lstStyle/>
          <a:p>
            <a:r>
              <a:rPr lang="es-ES" sz="2180" spc="-1" dirty="0" err="1">
                <a:solidFill>
                  <a:srgbClr val="0099CC"/>
                </a:solidFill>
                <a:uFill>
                  <a:solidFill>
                    <a:srgbClr val="FFFFFF"/>
                  </a:solidFill>
                </a:uFill>
                <a:latin typeface="Century Gothic"/>
                <a:ea typeface="MS PGothic"/>
              </a:rPr>
              <a:t>Purpose</a:t>
            </a:r>
            <a:r>
              <a:rPr lang="es-ES" sz="2180" spc="-1" dirty="0">
                <a:solidFill>
                  <a:srgbClr val="0099CC"/>
                </a:solidFill>
                <a:uFill>
                  <a:solidFill>
                    <a:srgbClr val="FFFFFF"/>
                  </a:solidFill>
                </a:uFill>
                <a:latin typeface="Century Gothic"/>
                <a:ea typeface="MS PGothic"/>
              </a:rPr>
              <a:t> of Big Data </a:t>
            </a:r>
            <a:r>
              <a:rPr lang="es-ES" sz="2180" spc="-1" dirty="0" err="1">
                <a:solidFill>
                  <a:srgbClr val="0099CC"/>
                </a:solidFill>
                <a:uFill>
                  <a:solidFill>
                    <a:srgbClr val="FFFFFF"/>
                  </a:solidFill>
                </a:uFill>
                <a:latin typeface="Century Gothic"/>
                <a:ea typeface="MS PGothic"/>
              </a:rPr>
              <a:t>Analytics</a:t>
            </a:r>
            <a:endParaRPr lang="en-US" sz="2180" spc="-1" dirty="0">
              <a:solidFill>
                <a:srgbClr val="0099CC"/>
              </a:solidFill>
              <a:uFill>
                <a:solidFill>
                  <a:srgbClr val="FFFFFF"/>
                </a:solidFill>
              </a:uFill>
              <a:latin typeface="Century Gothic"/>
              <a:ea typeface="MS PGothic"/>
            </a:endParaRPr>
          </a:p>
          <a:p>
            <a:pPr>
              <a:lnSpc>
                <a:spcPct val="100000"/>
              </a:lnSpc>
            </a:pPr>
            <a:endParaRPr lang="en-US" sz="1800" b="0" strike="noStrike" spc="-1" dirty="0">
              <a:solidFill>
                <a:srgbClr val="000000"/>
              </a:solidFill>
              <a:uFill>
                <a:solidFill>
                  <a:srgbClr val="FFFFFF"/>
                </a:solidFill>
              </a:uFill>
              <a:latin typeface="Arial"/>
            </a:endParaRPr>
          </a:p>
        </p:txBody>
      </p:sp>
      <p:sp>
        <p:nvSpPr>
          <p:cNvPr id="2" name="TextBox 1"/>
          <p:cNvSpPr txBox="1"/>
          <p:nvPr/>
        </p:nvSpPr>
        <p:spPr>
          <a:xfrm>
            <a:off x="780585" y="1583473"/>
            <a:ext cx="10401015" cy="2215991"/>
          </a:xfrm>
          <a:prstGeom prst="rect">
            <a:avLst/>
          </a:prstGeom>
          <a:noFill/>
        </p:spPr>
        <p:txBody>
          <a:bodyPr wrap="square" rtlCol="0">
            <a:spAutoFit/>
          </a:bodyPr>
          <a:lstStyle/>
          <a:p>
            <a:r>
              <a:rPr lang="en-US" sz="2400" dirty="0"/>
              <a:t>1- Hindsight </a:t>
            </a:r>
            <a:r>
              <a:rPr lang="en-US" sz="2400" dirty="0">
                <a:sym typeface="Wingdings" panose="05000000000000000000" pitchFamily="2" charset="2"/>
              </a:rPr>
              <a:t> M</a:t>
            </a:r>
            <a:r>
              <a:rPr lang="en-US" sz="2400" dirty="0"/>
              <a:t>etadata patterns emerging from historical data</a:t>
            </a:r>
          </a:p>
          <a:p>
            <a:r>
              <a:rPr lang="en-US" sz="2400" dirty="0"/>
              <a:t> </a:t>
            </a:r>
          </a:p>
          <a:p>
            <a:r>
              <a:rPr lang="en-US" sz="2400" dirty="0"/>
              <a:t>2- Insight </a:t>
            </a:r>
            <a:r>
              <a:rPr lang="en-US" sz="2400" dirty="0">
                <a:sym typeface="Wingdings" panose="05000000000000000000" pitchFamily="2" charset="2"/>
              </a:rPr>
              <a:t></a:t>
            </a:r>
            <a:r>
              <a:rPr lang="en-US" sz="2400" dirty="0"/>
              <a:t> Deep understanding of issues or problems</a:t>
            </a:r>
          </a:p>
          <a:p>
            <a:endParaRPr lang="en-US" sz="2400" dirty="0"/>
          </a:p>
          <a:p>
            <a:r>
              <a:rPr lang="en-US" sz="2400" dirty="0"/>
              <a:t>3- Foresight </a:t>
            </a:r>
            <a:r>
              <a:rPr lang="en-US" sz="2400" dirty="0">
                <a:sym typeface="Wingdings" panose="05000000000000000000" pitchFamily="2" charset="2"/>
              </a:rPr>
              <a:t></a:t>
            </a:r>
            <a:r>
              <a:rPr lang="en-US" sz="2400" dirty="0"/>
              <a:t> Accurate prediction in near future in a cost-effective manner</a:t>
            </a:r>
          </a:p>
          <a:p>
            <a:endParaRPr lang="en-US" dirty="0"/>
          </a:p>
        </p:txBody>
      </p:sp>
      <p:sp>
        <p:nvSpPr>
          <p:cNvPr id="5" name="TextBox 4"/>
          <p:cNvSpPr txBox="1"/>
          <p:nvPr/>
        </p:nvSpPr>
        <p:spPr>
          <a:xfrm>
            <a:off x="2680654" y="6211669"/>
            <a:ext cx="8653346" cy="584775"/>
          </a:xfrm>
          <a:prstGeom prst="rect">
            <a:avLst/>
          </a:prstGeom>
          <a:noFill/>
        </p:spPr>
        <p:txBody>
          <a:bodyPr wrap="square" rtlCol="0">
            <a:spAutoFit/>
          </a:bodyPr>
          <a:lstStyle/>
          <a:p>
            <a:r>
              <a:rPr lang="es-ES" sz="1600" dirty="0" err="1"/>
              <a:t>Ref</a:t>
            </a:r>
            <a:r>
              <a:rPr lang="es-ES" sz="1600" dirty="0"/>
              <a:t>: </a:t>
            </a:r>
            <a:r>
              <a:rPr lang="en-US" sz="1600" u="sng" dirty="0">
                <a:hlinkClick r:id="rId3"/>
              </a:rPr>
              <a:t>Big Data: Principles and Paradigms, Chapter 1: Big Data Analytics = Machine Learning + Cloud Computing</a:t>
            </a:r>
            <a:r>
              <a:rPr lang="en-US" sz="1600" u="sng" dirty="0"/>
              <a:t> </a:t>
            </a:r>
            <a:endParaRPr lang="en-US" sz="1600" dirty="0"/>
          </a:p>
        </p:txBody>
      </p:sp>
    </p:spTree>
    <p:extLst>
      <p:ext uri="{BB962C8B-B14F-4D97-AF65-F5344CB8AC3E}">
        <p14:creationId xmlns:p14="http://schemas.microsoft.com/office/powerpoint/2010/main" xmlns="" val="17010816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Directed</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Acyclic</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Graph</a:t>
            </a:r>
            <a:r>
              <a:rPr lang="es-ES" sz="2180" spc="-1" dirty="0">
                <a:solidFill>
                  <a:srgbClr val="0099CC"/>
                </a:solidFill>
                <a:uFill>
                  <a:solidFill>
                    <a:srgbClr val="FFFFFF"/>
                  </a:solidFill>
                </a:uFill>
                <a:latin typeface="Century Gothic"/>
                <a:ea typeface="MS PGothic"/>
              </a:rPr>
              <a:t> (DAG) </a:t>
            </a:r>
            <a:r>
              <a:rPr lang="es-ES" sz="2180" spc="-1" dirty="0" err="1">
                <a:solidFill>
                  <a:srgbClr val="0099CC"/>
                </a:solidFill>
                <a:uFill>
                  <a:solidFill>
                    <a:srgbClr val="FFFFFF"/>
                  </a:solidFill>
                </a:uFill>
                <a:latin typeface="Century Gothic"/>
                <a:ea typeface="MS PGothic"/>
              </a:rPr>
              <a:t>Model</a:t>
            </a:r>
            <a:endParaRPr lang="en-US" sz="2180" spc="-1" dirty="0">
              <a:solidFill>
                <a:srgbClr val="0099CC"/>
              </a:solidFill>
              <a:uFill>
                <a:solidFill>
                  <a:srgbClr val="FFFFFF"/>
                </a:solidFill>
              </a:uFill>
              <a:latin typeface="Century Gothic"/>
              <a:ea typeface="MS PGothic"/>
            </a:endParaRPr>
          </a:p>
        </p:txBody>
      </p:sp>
      <p:sp>
        <p:nvSpPr>
          <p:cNvPr id="3" name="Rectangle 2"/>
          <p:cNvSpPr/>
          <p:nvPr/>
        </p:nvSpPr>
        <p:spPr>
          <a:xfrm>
            <a:off x="628891" y="1082665"/>
            <a:ext cx="4788060" cy="1200329"/>
          </a:xfrm>
          <a:prstGeom prst="rect">
            <a:avLst/>
          </a:prstGeom>
        </p:spPr>
        <p:txBody>
          <a:bodyPr wrap="square">
            <a:spAutoFit/>
          </a:bodyPr>
          <a:lstStyle/>
          <a:p>
            <a:r>
              <a:rPr lang="en-US" dirty="0"/>
              <a:t>Dryad and </a:t>
            </a:r>
            <a:r>
              <a:rPr lang="en-US" dirty="0" err="1"/>
              <a:t>DryadLINQ</a:t>
            </a:r>
            <a:r>
              <a:rPr lang="en-US" dirty="0"/>
              <a:t> (2007)</a:t>
            </a:r>
          </a:p>
          <a:p>
            <a:r>
              <a:rPr lang="en-US" dirty="0">
                <a:hlinkClick r:id="rId3"/>
              </a:rPr>
              <a:t>Michael </a:t>
            </a:r>
            <a:r>
              <a:rPr lang="en-US" dirty="0" err="1">
                <a:hlinkClick r:id="rId3"/>
              </a:rPr>
              <a:t>Isard</a:t>
            </a:r>
            <a:r>
              <a:rPr lang="en-US" dirty="0">
                <a:hlinkClick r:id="rId3"/>
              </a:rPr>
              <a:t> et al. Dryad: Distributed Data-Parallel Programs from Sequential Building Blocks, </a:t>
            </a:r>
            <a:r>
              <a:rPr lang="en-US" dirty="0" err="1">
                <a:hlinkClick r:id="rId3"/>
              </a:rPr>
              <a:t>EuroSys</a:t>
            </a:r>
            <a:r>
              <a:rPr lang="en-US" dirty="0">
                <a:hlinkClick r:id="rId3"/>
              </a:rPr>
              <a:t>, 2007</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503910" y="383040"/>
            <a:ext cx="3596733" cy="2486803"/>
          </a:xfrm>
          <a:prstGeom prst="rect">
            <a:avLst/>
          </a:prstGeom>
        </p:spPr>
      </p:pic>
      <p:sp>
        <p:nvSpPr>
          <p:cNvPr id="4" name="Rectangle 3"/>
          <p:cNvSpPr/>
          <p:nvPr/>
        </p:nvSpPr>
        <p:spPr>
          <a:xfrm>
            <a:off x="628891" y="3109314"/>
            <a:ext cx="5389944" cy="2031325"/>
          </a:xfrm>
          <a:prstGeom prst="rect">
            <a:avLst/>
          </a:prstGeom>
        </p:spPr>
        <p:txBody>
          <a:bodyPr wrap="square">
            <a:spAutoFit/>
          </a:bodyPr>
          <a:lstStyle/>
          <a:p>
            <a:r>
              <a:rPr lang="en-US" dirty="0"/>
              <a:t>Spark (2010)</a:t>
            </a:r>
          </a:p>
          <a:p>
            <a:r>
              <a:rPr lang="en-US" dirty="0">
                <a:hlinkClick r:id="rId5"/>
              </a:rPr>
              <a:t>Matei </a:t>
            </a:r>
            <a:r>
              <a:rPr lang="en-US" dirty="0" err="1">
                <a:hlinkClick r:id="rId5"/>
              </a:rPr>
              <a:t>Zahara</a:t>
            </a:r>
            <a:r>
              <a:rPr lang="en-US" dirty="0">
                <a:hlinkClick r:id="rId5"/>
              </a:rPr>
              <a:t> et al. Spark: Cluster Computing with Working Sets, 2010</a:t>
            </a:r>
            <a:endParaRPr lang="en-US" dirty="0"/>
          </a:p>
          <a:p>
            <a:r>
              <a:rPr lang="en-US" dirty="0">
                <a:hlinkClick r:id="rId6"/>
              </a:rPr>
              <a:t>Matei </a:t>
            </a:r>
            <a:r>
              <a:rPr lang="en-US" dirty="0" err="1">
                <a:hlinkClick r:id="rId6"/>
              </a:rPr>
              <a:t>Zaharia</a:t>
            </a:r>
            <a:r>
              <a:rPr lang="en-US" dirty="0">
                <a:hlinkClick r:id="rId6"/>
              </a:rPr>
              <a:t> et al. Resilient Distributed Datasets: A Fault-Tolerant Abstraction for In-Memory Cluster Computing. NSDI 2012.</a:t>
            </a:r>
            <a:endParaRPr lang="en-US" dirty="0"/>
          </a:p>
          <a:p>
            <a:endParaRPr lang="en-US" dirty="0"/>
          </a:p>
        </p:txBody>
      </p:sp>
      <p:pic>
        <p:nvPicPr>
          <p:cNvPr id="7" name="Picture 6"/>
          <p:cNvPicPr>
            <a:picLocks noChangeAspect="1"/>
          </p:cNvPicPr>
          <p:nvPr/>
        </p:nvPicPr>
        <p:blipFill>
          <a:blip r:embed="rId7" cstate="print"/>
          <a:stretch>
            <a:fillRect/>
          </a:stretch>
        </p:blipFill>
        <p:spPr>
          <a:xfrm>
            <a:off x="6503910" y="3109314"/>
            <a:ext cx="3716536" cy="3690326"/>
          </a:xfrm>
          <a:prstGeom prst="rect">
            <a:avLst/>
          </a:prstGeom>
        </p:spPr>
      </p:pic>
    </p:spTree>
    <p:extLst>
      <p:ext uri="{BB962C8B-B14F-4D97-AF65-F5344CB8AC3E}">
        <p14:creationId xmlns:p14="http://schemas.microsoft.com/office/powerpoint/2010/main" xmlns="" val="2857385696"/>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err="1">
                <a:solidFill>
                  <a:srgbClr val="0099CC"/>
                </a:solidFill>
                <a:uFill>
                  <a:solidFill>
                    <a:srgbClr val="FFFFFF"/>
                  </a:solidFill>
                </a:uFill>
                <a:latin typeface="Century Gothic"/>
                <a:ea typeface="MS PGothic"/>
              </a:rPr>
              <a:t>What</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is</a:t>
            </a:r>
            <a:r>
              <a:rPr lang="es-ES" sz="2180" spc="-1" dirty="0">
                <a:solidFill>
                  <a:srgbClr val="0099CC"/>
                </a:solidFill>
                <a:uFill>
                  <a:solidFill>
                    <a:srgbClr val="FFFFFF"/>
                  </a:solidFill>
                </a:uFill>
                <a:latin typeface="Century Gothic"/>
                <a:ea typeface="MS PGothic"/>
              </a:rPr>
              <a:t> new </a:t>
            </a:r>
            <a:r>
              <a:rPr lang="es-ES" sz="2180" spc="-1" dirty="0" err="1">
                <a:solidFill>
                  <a:srgbClr val="0099CC"/>
                </a:solidFill>
                <a:uFill>
                  <a:solidFill>
                    <a:srgbClr val="FFFFFF"/>
                  </a:solidFill>
                </a:uFill>
                <a:latin typeface="Century Gothic"/>
                <a:ea typeface="MS PGothic"/>
              </a:rPr>
              <a:t>on</a:t>
            </a:r>
            <a:r>
              <a:rPr lang="es-ES" sz="2180" spc="-1" dirty="0">
                <a:solidFill>
                  <a:srgbClr val="0099CC"/>
                </a:solidFill>
                <a:uFill>
                  <a:solidFill>
                    <a:srgbClr val="FFFFFF"/>
                  </a:solidFill>
                </a:uFill>
                <a:latin typeface="Century Gothic"/>
                <a:ea typeface="MS PGothic"/>
              </a:rPr>
              <a:t> Apache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2.3?</a:t>
            </a:r>
            <a:endParaRPr lang="en-US" spc="-1" dirty="0">
              <a:solidFill>
                <a:srgbClr val="000000"/>
              </a:solidFill>
              <a:uFill>
                <a:solidFill>
                  <a:srgbClr val="FFFFFF"/>
                </a:solidFill>
              </a:u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09154" y="1106631"/>
            <a:ext cx="11200245" cy="4161559"/>
          </a:xfrm>
          <a:prstGeom prst="rect">
            <a:avLst/>
          </a:prstGeom>
        </p:spPr>
      </p:pic>
    </p:spTree>
    <p:extLst>
      <p:ext uri="{BB962C8B-B14F-4D97-AF65-F5344CB8AC3E}">
        <p14:creationId xmlns:p14="http://schemas.microsoft.com/office/powerpoint/2010/main" xmlns="" val="2080704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pache Spark Deep Learning Cookbook"/>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073" b="8031"/>
          <a:stretch/>
        </p:blipFill>
        <p:spPr bwMode="auto">
          <a:xfrm>
            <a:off x="455835" y="3958936"/>
            <a:ext cx="1958676" cy="2529732"/>
          </a:xfrm>
          <a:prstGeom prst="rect">
            <a:avLst/>
          </a:prstGeom>
          <a:noFill/>
          <a:extLst>
            <a:ext uri="{909E8E84-426E-40DD-AFC4-6F175D3DCCD1}">
              <a14:hiddenFill xmlns:a14="http://schemas.microsoft.com/office/drawing/2010/main" xmlns="">
                <a:solidFill>
                  <a:srgbClr val="FFFFFF"/>
                </a:solidFill>
              </a14:hiddenFill>
            </a:ext>
          </a:extLst>
        </p:spPr>
      </p:pic>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8" name="TextShape 3"/>
          <p:cNvSpPr txBox="1"/>
          <p:nvPr/>
        </p:nvSpPr>
        <p:spPr>
          <a:xfrm>
            <a:off x="6231960" y="1382760"/>
            <a:ext cx="3861532" cy="2058208"/>
          </a:xfrm>
          <a:prstGeom prst="rect">
            <a:avLst/>
          </a:prstGeom>
          <a:noFill/>
          <a:ln>
            <a:noFill/>
          </a:ln>
        </p:spPr>
        <p:txBody>
          <a:bodyPr lIns="0" tIns="0" rIns="0" bIns="0"/>
          <a:lstStyle/>
          <a:p>
            <a:endParaRPr lang="en-US" sz="1530" b="0" strike="noStrike" spc="-1">
              <a:solidFill>
                <a:srgbClr val="80808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Reference Apache </a:t>
            </a:r>
            <a:r>
              <a:rPr lang="es-ES" sz="2180" spc="-1" dirty="0" err="1">
                <a:solidFill>
                  <a:srgbClr val="0099CC"/>
                </a:solidFill>
                <a:uFill>
                  <a:solidFill>
                    <a:srgbClr val="FFFFFF"/>
                  </a:solidFill>
                </a:uFill>
                <a:latin typeface="Century Gothic"/>
                <a:ea typeface="MS PGothic"/>
              </a:rPr>
              <a:t>Spark</a:t>
            </a:r>
            <a:r>
              <a:rPr lang="es-ES" sz="2180" spc="-1" dirty="0">
                <a:solidFill>
                  <a:srgbClr val="0099CC"/>
                </a:solidFill>
                <a:uFill>
                  <a:solidFill>
                    <a:srgbClr val="FFFFFF"/>
                  </a:solidFill>
                </a:uFill>
                <a:latin typeface="Century Gothic"/>
                <a:ea typeface="MS PGothic"/>
              </a:rPr>
              <a:t> Book </a:t>
            </a:r>
            <a:r>
              <a:rPr lang="es-ES" sz="2180" spc="-1" dirty="0" err="1">
                <a:solidFill>
                  <a:srgbClr val="0099CC"/>
                </a:solidFill>
                <a:uFill>
                  <a:solidFill>
                    <a:srgbClr val="FFFFFF"/>
                  </a:solidFill>
                </a:uFill>
                <a:latin typeface="Century Gothic"/>
                <a:ea typeface="MS PGothic"/>
              </a:rPr>
              <a:t>Recommendations</a:t>
            </a:r>
            <a:endParaRPr lang="en-US" spc="-1" dirty="0">
              <a:solidFill>
                <a:srgbClr val="000000"/>
              </a:solidFill>
              <a:uFill>
                <a:solidFill>
                  <a:srgbClr val="FFFFFF"/>
                </a:solidFill>
              </a:uFill>
            </a:endParaRPr>
          </a:p>
        </p:txBody>
      </p:sp>
      <p:sp>
        <p:nvSpPr>
          <p:cNvPr id="4" name="Rectangle 3"/>
          <p:cNvSpPr/>
          <p:nvPr/>
        </p:nvSpPr>
        <p:spPr>
          <a:xfrm>
            <a:off x="1118838" y="1382760"/>
            <a:ext cx="7322633" cy="646331"/>
          </a:xfrm>
          <a:prstGeom prst="rect">
            <a:avLst/>
          </a:prstGeom>
        </p:spPr>
        <p:txBody>
          <a:bodyPr wrap="square">
            <a:spAutoFit/>
          </a:bodyPr>
          <a:lstStyle/>
          <a:p>
            <a:endParaRPr lang="en-US" dirty="0">
              <a:hlinkClick r:id="rId4"/>
            </a:endParaRPr>
          </a:p>
          <a:p>
            <a:endParaRPr lang="en-US" dirty="0"/>
          </a:p>
        </p:txBody>
      </p:sp>
      <p:pic>
        <p:nvPicPr>
          <p:cNvPr id="2050" name="Picture 2" descr="Resultado de imaxes para high performance spark"/>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93517" y="1400182"/>
            <a:ext cx="1963312" cy="257953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141428" y="902978"/>
            <a:ext cx="5722911" cy="369332"/>
          </a:xfrm>
          <a:prstGeom prst="rect">
            <a:avLst/>
          </a:prstGeom>
          <a:noFill/>
        </p:spPr>
        <p:txBody>
          <a:bodyPr wrap="square" rtlCol="0">
            <a:spAutoFit/>
          </a:bodyPr>
          <a:lstStyle/>
          <a:p>
            <a:pPr algn="ctr"/>
            <a:r>
              <a:rPr lang="es-ES" b="1" dirty="0"/>
              <a:t>MOSTLY IN SCALA, EXTENSIVE REFERENCES</a:t>
            </a:r>
            <a:endParaRPr lang="en-US" b="1" dirty="0"/>
          </a:p>
        </p:txBody>
      </p:sp>
      <p:pic>
        <p:nvPicPr>
          <p:cNvPr id="2052" name="Picture 4" descr="Resultado de imaxes para advanced analytics with spark"/>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9259473" y="1400182"/>
            <a:ext cx="1963313" cy="2579536"/>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Resultado de imaxes para Learning Pyspark"/>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47210" y="1400182"/>
            <a:ext cx="1975927" cy="255875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09880" y="952206"/>
            <a:ext cx="4164693" cy="369332"/>
          </a:xfrm>
          <a:prstGeom prst="rect">
            <a:avLst/>
          </a:prstGeom>
          <a:noFill/>
        </p:spPr>
        <p:txBody>
          <a:bodyPr wrap="square" rtlCol="0">
            <a:spAutoFit/>
          </a:bodyPr>
          <a:lstStyle/>
          <a:p>
            <a:pPr algn="ctr"/>
            <a:r>
              <a:rPr lang="es-ES" b="1" dirty="0"/>
              <a:t>EVERYTHING IS IN PYTHON</a:t>
            </a:r>
            <a:endParaRPr lang="en-US" b="1" dirty="0"/>
          </a:p>
        </p:txBody>
      </p:sp>
      <p:pic>
        <p:nvPicPr>
          <p:cNvPr id="3076" name="Picture 4" descr="https://www.packtpub.com/sites/default/files/B05261.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9119223" y="4107590"/>
            <a:ext cx="2103563" cy="2596992"/>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Resultado de imaxes para Spark for Data Science books"/>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735955" y="1382761"/>
            <a:ext cx="2064242" cy="2576175"/>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Resultado de imaxes para Spark for Python Devleopers"/>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2735955" y="3958936"/>
            <a:ext cx="1734173" cy="2569145"/>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2380959" y="6488668"/>
            <a:ext cx="4798390" cy="369332"/>
          </a:xfrm>
          <a:prstGeom prst="rect">
            <a:avLst/>
          </a:prstGeom>
          <a:noFill/>
        </p:spPr>
        <p:txBody>
          <a:bodyPr wrap="square" rtlCol="0">
            <a:spAutoFit/>
          </a:bodyPr>
          <a:lstStyle/>
          <a:p>
            <a:pPr algn="ctr"/>
            <a:r>
              <a:rPr lang="es-ES" b="1" dirty="0"/>
              <a:t>THIS ONE IS AVAILABLE IN IE CAMPUS</a:t>
            </a:r>
            <a:endParaRPr lang="en-US" b="1" dirty="0"/>
          </a:p>
        </p:txBody>
      </p:sp>
    </p:spTree>
    <p:extLst>
      <p:ext uri="{BB962C8B-B14F-4D97-AF65-F5344CB8AC3E}">
        <p14:creationId xmlns:p14="http://schemas.microsoft.com/office/powerpoint/2010/main" xmlns="" val="5192147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209880" y="150480"/>
            <a:ext cx="10971720" cy="465120"/>
          </a:xfrm>
          <a:prstGeom prst="rect">
            <a:avLst/>
          </a:prstGeom>
          <a:noFill/>
          <a:ln>
            <a:noFill/>
          </a:ln>
        </p:spPr>
        <p:txBody>
          <a:bodyPr lIns="0" tIns="0" rIns="0" bIns="0" anchor="ctr"/>
          <a:lstStyle/>
          <a:p>
            <a:endParaRPr lang="en-US" sz="1800" b="0" strike="noStrike" spc="-1" dirty="0">
              <a:solidFill>
                <a:srgbClr val="000000"/>
              </a:solidFill>
              <a:uFill>
                <a:solidFill>
                  <a:srgbClr val="FFFFFF"/>
                </a:solidFill>
              </a:uFill>
              <a:latin typeface="Arial"/>
            </a:endParaRPr>
          </a:p>
        </p:txBody>
      </p:sp>
      <p:sp>
        <p:nvSpPr>
          <p:cNvPr id="7" name="TextShape 1"/>
          <p:cNvSpPr txBox="1"/>
          <p:nvPr/>
        </p:nvSpPr>
        <p:spPr>
          <a:xfrm>
            <a:off x="362279" y="302880"/>
            <a:ext cx="8079193" cy="423170"/>
          </a:xfrm>
          <a:prstGeom prst="rect">
            <a:avLst/>
          </a:prstGeom>
          <a:noFill/>
          <a:ln>
            <a:noFill/>
          </a:ln>
        </p:spPr>
        <p:txBody>
          <a:bodyPr lIns="0" tIns="0" rIns="0" bIns="0" anchor="ctr"/>
          <a:lstStyle/>
          <a:p>
            <a:pPr>
              <a:lnSpc>
                <a:spcPct val="100000"/>
              </a:lnSpc>
            </a:pPr>
            <a:r>
              <a:rPr lang="es-ES" sz="2180" spc="-1" dirty="0">
                <a:solidFill>
                  <a:srgbClr val="0099CC"/>
                </a:solidFill>
                <a:uFill>
                  <a:solidFill>
                    <a:srgbClr val="FFFFFF"/>
                  </a:solidFill>
                </a:uFill>
                <a:latin typeface="Century Gothic"/>
                <a:ea typeface="MS PGothic"/>
              </a:rPr>
              <a:t>Python Book </a:t>
            </a:r>
            <a:r>
              <a:rPr lang="es-ES" sz="2180" spc="-1" dirty="0" err="1">
                <a:solidFill>
                  <a:srgbClr val="0099CC"/>
                </a:solidFill>
                <a:uFill>
                  <a:solidFill>
                    <a:srgbClr val="FFFFFF"/>
                  </a:solidFill>
                </a:uFill>
                <a:latin typeface="Century Gothic"/>
                <a:ea typeface="MS PGothic"/>
              </a:rPr>
              <a:t>Recommendations</a:t>
            </a:r>
            <a:endParaRPr lang="en-US" spc="-1" dirty="0">
              <a:solidFill>
                <a:srgbClr val="000000"/>
              </a:solidFill>
              <a:uFill>
                <a:solidFill>
                  <a:srgbClr val="FFFFFF"/>
                </a:solidFill>
              </a:uFill>
            </a:endParaRPr>
          </a:p>
        </p:txBody>
      </p:sp>
      <p:sp>
        <p:nvSpPr>
          <p:cNvPr id="4" name="Rectangle 3"/>
          <p:cNvSpPr/>
          <p:nvPr/>
        </p:nvSpPr>
        <p:spPr>
          <a:xfrm>
            <a:off x="2022847" y="2107038"/>
            <a:ext cx="7322633" cy="646331"/>
          </a:xfrm>
          <a:prstGeom prst="rect">
            <a:avLst/>
          </a:prstGeom>
        </p:spPr>
        <p:txBody>
          <a:bodyPr wrap="square">
            <a:spAutoFit/>
          </a:bodyPr>
          <a:lstStyle/>
          <a:p>
            <a:endParaRPr lang="en-US" dirty="0">
              <a:hlinkClick r:id="rId3"/>
            </a:endParaRPr>
          </a:p>
          <a:p>
            <a:endParaRPr lang="en-US" dirty="0"/>
          </a:p>
        </p:txBody>
      </p:sp>
      <p:pic>
        <p:nvPicPr>
          <p:cNvPr id="9" name="Picture 2" descr="Resultado de imaxes para data structures and algorithms in python"/>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92620" y="1710101"/>
            <a:ext cx="2104017" cy="2596958"/>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4260675" y="4417509"/>
            <a:ext cx="3418208" cy="923330"/>
          </a:xfrm>
          <a:prstGeom prst="rect">
            <a:avLst/>
          </a:prstGeom>
          <a:noFill/>
        </p:spPr>
        <p:txBody>
          <a:bodyPr wrap="square" rtlCol="0">
            <a:spAutoFit/>
          </a:bodyPr>
          <a:lstStyle/>
          <a:p>
            <a:pPr algn="ctr"/>
            <a:r>
              <a:rPr lang="es-ES" b="1" dirty="0"/>
              <a:t>ONE OF THE BEST BOOKS</a:t>
            </a:r>
          </a:p>
          <a:p>
            <a:pPr algn="ctr"/>
            <a:r>
              <a:rPr lang="es-ES" b="1" dirty="0"/>
              <a:t>EVER WRITTEN IN PYTHON,</a:t>
            </a:r>
          </a:p>
          <a:p>
            <a:pPr algn="ctr"/>
            <a:r>
              <a:rPr lang="es-ES" b="1" dirty="0"/>
              <a:t>GREAT FOR INTERVIEWS</a:t>
            </a:r>
            <a:endParaRPr lang="en-US" b="1" dirty="0"/>
          </a:p>
        </p:txBody>
      </p:sp>
      <p:pic>
        <p:nvPicPr>
          <p:cNvPr id="2050" name="Picture 2" descr="Functional Programming in Python"/>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73986" y="2689976"/>
            <a:ext cx="1714500" cy="257175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1036029" y="1766646"/>
            <a:ext cx="3418208" cy="923330"/>
          </a:xfrm>
          <a:prstGeom prst="rect">
            <a:avLst/>
          </a:prstGeom>
          <a:noFill/>
        </p:spPr>
        <p:txBody>
          <a:bodyPr wrap="square" rtlCol="0">
            <a:spAutoFit/>
          </a:bodyPr>
          <a:lstStyle/>
          <a:p>
            <a:pPr algn="ctr"/>
            <a:r>
              <a:rPr lang="es-ES" b="1" dirty="0"/>
              <a:t>PYTHON IS NOT FULLY FUNCTIONAL, THIS BOOK IS</a:t>
            </a:r>
          </a:p>
          <a:p>
            <a:pPr algn="ctr"/>
            <a:r>
              <a:rPr lang="es-ES" b="1" dirty="0"/>
              <a:t>IN OUR ONLINE CAMPUS</a:t>
            </a:r>
          </a:p>
        </p:txBody>
      </p:sp>
      <p:pic>
        <p:nvPicPr>
          <p:cNvPr id="4098" name="Picture 2" descr="Introduction to Computation and Programming Using Python, Second Edition"/>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933071" y="2709069"/>
            <a:ext cx="2040467" cy="259695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7465738" y="1066442"/>
            <a:ext cx="2975131" cy="1477328"/>
          </a:xfrm>
          <a:prstGeom prst="rect">
            <a:avLst/>
          </a:prstGeom>
          <a:noFill/>
        </p:spPr>
        <p:txBody>
          <a:bodyPr wrap="square" rtlCol="0">
            <a:spAutoFit/>
          </a:bodyPr>
          <a:lstStyle/>
          <a:p>
            <a:pPr algn="ctr"/>
            <a:r>
              <a:rPr lang="es-ES" b="1" dirty="0"/>
              <a:t>THIS BOOK IS BASED ON MIT’S OPENCOURSEWARE,</a:t>
            </a:r>
          </a:p>
          <a:p>
            <a:pPr algn="ctr"/>
            <a:r>
              <a:rPr lang="es-ES" b="1" dirty="0"/>
              <a:t>MORE RELEVANT TO DATA SCIENCE</a:t>
            </a:r>
            <a:endParaRPr lang="en-US" b="1" dirty="0"/>
          </a:p>
        </p:txBody>
      </p:sp>
    </p:spTree>
    <p:extLst>
      <p:ext uri="{BB962C8B-B14F-4D97-AF65-F5344CB8AC3E}">
        <p14:creationId xmlns:p14="http://schemas.microsoft.com/office/powerpoint/2010/main" xmlns="" val="29112569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endParaRPr lang="en-US" sz="1800" b="0" strike="noStrike" spc="-1" dirty="0">
              <a:solidFill>
                <a:srgbClr val="000000"/>
              </a:solidFill>
              <a:uFill>
                <a:solidFill>
                  <a:srgbClr val="FFFFFF"/>
                </a:solidFill>
              </a:uFill>
              <a:latin typeface="Arial"/>
            </a:endParaRPr>
          </a:p>
        </p:txBody>
      </p:sp>
      <p:sp>
        <p:nvSpPr>
          <p:cNvPr id="7" name="TextShape 1"/>
          <p:cNvSpPr txBox="1"/>
          <p:nvPr/>
        </p:nvSpPr>
        <p:spPr>
          <a:xfrm>
            <a:off x="362280" y="302880"/>
            <a:ext cx="10971720" cy="465120"/>
          </a:xfrm>
          <a:prstGeom prst="rect">
            <a:avLst/>
          </a:prstGeom>
          <a:noFill/>
          <a:ln>
            <a:noFill/>
          </a:ln>
        </p:spPr>
        <p:txBody>
          <a:bodyPr lIns="0" tIns="0" rIns="0" bIns="0" anchor="ctr"/>
          <a:lstStyle/>
          <a:p>
            <a:r>
              <a:rPr lang="es-ES" sz="2180" spc="-1" dirty="0" err="1">
                <a:solidFill>
                  <a:srgbClr val="0099CC"/>
                </a:solidFill>
                <a:uFill>
                  <a:solidFill>
                    <a:srgbClr val="FFFFFF"/>
                  </a:solidFill>
                </a:uFill>
                <a:latin typeface="Century Gothic"/>
                <a:ea typeface="MS PGothic"/>
              </a:rPr>
              <a:t>Moore’s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Law</a:t>
            </a:r>
            <a:r>
              <a:rPr lang="es-ES" sz="2180" spc="-1" dirty="0">
                <a:solidFill>
                  <a:srgbClr val="0099CC"/>
                </a:solidFill>
                <a:uFill>
                  <a:solidFill>
                    <a:srgbClr val="FFFFFF"/>
                  </a:solidFill>
                </a:uFill>
                <a:latin typeface="Century Gothic"/>
                <a:ea typeface="MS PGothic"/>
              </a:rPr>
              <a:t> (1/3)</a:t>
            </a:r>
            <a:endParaRPr lang="en-US" sz="1800" b="0" strike="noStrike" spc="-1" dirty="0">
              <a:solidFill>
                <a:srgbClr val="000000"/>
              </a:solidFill>
              <a:uFill>
                <a:solidFill>
                  <a:srgbClr val="FFFFFF"/>
                </a:solidFill>
              </a:uFill>
              <a:latin typeface="Arial"/>
            </a:endParaRPr>
          </a:p>
        </p:txBody>
      </p:sp>
      <p:pic>
        <p:nvPicPr>
          <p:cNvPr id="3074" name="Picture 2" descr="https://eandt.theiet.org/media/3492/intel-manufacturing-d1x-1.jpg?anchor=center&amp;mode=crop&amp;width=800&amp;rnd=1313966504300000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869486" y="1010409"/>
            <a:ext cx="3965829" cy="26471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7848930" y="3810000"/>
            <a:ext cx="3586238" cy="523220"/>
          </a:xfrm>
          <a:prstGeom prst="rect">
            <a:avLst/>
          </a:prstGeom>
        </p:spPr>
        <p:txBody>
          <a:bodyPr wrap="none">
            <a:spAutoFit/>
          </a:bodyPr>
          <a:lstStyle/>
          <a:p>
            <a:r>
              <a:rPr lang="en-US" sz="1400" i="1" dirty="0">
                <a:latin typeface="Helvetica Neue"/>
              </a:rPr>
              <a:t>Engineers at a processor  fabrication plant </a:t>
            </a:r>
          </a:p>
          <a:p>
            <a:r>
              <a:rPr lang="en-US" sz="1400" i="1" dirty="0">
                <a:latin typeface="Helvetica Neue"/>
              </a:rPr>
              <a:t>assessing a wafer</a:t>
            </a:r>
            <a:endParaRPr lang="en-US" sz="1400" i="1" dirty="0"/>
          </a:p>
        </p:txBody>
      </p:sp>
      <p:pic>
        <p:nvPicPr>
          <p:cNvPr id="2050" name="Picture 2" descr="Calculations per Second per 1000$ - Exponential Growth of Computing for 110 years - Kurzweil"/>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09880" y="920400"/>
            <a:ext cx="7639050" cy="514350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778739" y="6031635"/>
            <a:ext cx="5112297" cy="584775"/>
          </a:xfrm>
          <a:prstGeom prst="rect">
            <a:avLst/>
          </a:prstGeom>
        </p:spPr>
        <p:txBody>
          <a:bodyPr wrap="none">
            <a:spAutoFit/>
          </a:bodyPr>
          <a:lstStyle/>
          <a:p>
            <a:r>
              <a:rPr lang="en-US" sz="1600" dirty="0"/>
              <a:t>Ref: </a:t>
            </a:r>
            <a:r>
              <a:rPr lang="en-US" sz="1600" dirty="0">
                <a:hlinkClick r:id="rId5"/>
              </a:rPr>
              <a:t>https://ourworldindata.org/technological-progress/</a:t>
            </a:r>
            <a:endParaRPr lang="en-US" sz="1600" dirty="0"/>
          </a:p>
          <a:p>
            <a:endParaRPr lang="en-US" sz="1600" dirty="0"/>
          </a:p>
        </p:txBody>
      </p:sp>
      <p:sp>
        <p:nvSpPr>
          <p:cNvPr id="6" name="TextBox 5"/>
          <p:cNvSpPr txBox="1"/>
          <p:nvPr/>
        </p:nvSpPr>
        <p:spPr>
          <a:xfrm>
            <a:off x="7887784" y="4485620"/>
            <a:ext cx="3947531" cy="1477328"/>
          </a:xfrm>
          <a:prstGeom prst="rect">
            <a:avLst/>
          </a:prstGeom>
          <a:noFill/>
        </p:spPr>
        <p:txBody>
          <a:bodyPr wrap="square" rtlCol="0">
            <a:spAutoFit/>
          </a:bodyPr>
          <a:lstStyle/>
          <a:p>
            <a:r>
              <a:rPr lang="es-ES" dirty="0" err="1"/>
              <a:t>Processor</a:t>
            </a:r>
            <a:r>
              <a:rPr lang="es-ES" dirty="0"/>
              <a:t> </a:t>
            </a:r>
            <a:r>
              <a:rPr lang="es-ES" dirty="0" err="1"/>
              <a:t>fabrication</a:t>
            </a:r>
            <a:r>
              <a:rPr lang="es-ES" dirty="0"/>
              <a:t> </a:t>
            </a:r>
            <a:r>
              <a:rPr lang="es-ES" dirty="0" err="1"/>
              <a:t>is</a:t>
            </a:r>
            <a:r>
              <a:rPr lang="es-ES" dirty="0"/>
              <a:t> </a:t>
            </a:r>
            <a:r>
              <a:rPr lang="es-ES" dirty="0" err="1"/>
              <a:t>an</a:t>
            </a:r>
            <a:r>
              <a:rPr lang="es-ES" dirty="0"/>
              <a:t> </a:t>
            </a:r>
            <a:r>
              <a:rPr lang="es-ES" dirty="0" err="1"/>
              <a:t>expensive</a:t>
            </a:r>
            <a:r>
              <a:rPr lang="es-ES" dirty="0"/>
              <a:t> </a:t>
            </a:r>
            <a:r>
              <a:rPr lang="es-ES" dirty="0" err="1"/>
              <a:t>nanometer</a:t>
            </a:r>
            <a:r>
              <a:rPr lang="es-ES" dirty="0"/>
              <a:t> </a:t>
            </a:r>
            <a:r>
              <a:rPr lang="es-ES" dirty="0" err="1"/>
              <a:t>scale</a:t>
            </a:r>
            <a:r>
              <a:rPr lang="es-ES" dirty="0"/>
              <a:t> </a:t>
            </a:r>
            <a:r>
              <a:rPr lang="es-ES" dirty="0" err="1"/>
              <a:t>process</a:t>
            </a:r>
            <a:r>
              <a:rPr lang="es-ES" dirty="0"/>
              <a:t>,</a:t>
            </a:r>
          </a:p>
          <a:p>
            <a:r>
              <a:rPr lang="es-ES" dirty="0" err="1"/>
              <a:t>which</a:t>
            </a:r>
            <a:r>
              <a:rPr lang="es-ES" dirty="0"/>
              <a:t> </a:t>
            </a:r>
            <a:r>
              <a:rPr lang="es-ES" dirty="0" err="1"/>
              <a:t>exploits</a:t>
            </a:r>
            <a:r>
              <a:rPr lang="es-ES" dirty="0"/>
              <a:t> </a:t>
            </a:r>
            <a:r>
              <a:rPr lang="es-ES" dirty="0" err="1"/>
              <a:t>cutting-edge</a:t>
            </a:r>
            <a:r>
              <a:rPr lang="es-ES" dirty="0"/>
              <a:t> material </a:t>
            </a:r>
            <a:r>
              <a:rPr lang="es-ES" dirty="0" err="1"/>
              <a:t>science</a:t>
            </a:r>
            <a:r>
              <a:rPr lang="es-ES" dirty="0"/>
              <a:t>, </a:t>
            </a:r>
            <a:r>
              <a:rPr lang="es-ES" dirty="0" err="1"/>
              <a:t>electromagnetics</a:t>
            </a:r>
            <a:r>
              <a:rPr lang="es-ES" dirty="0"/>
              <a:t> &amp; </a:t>
            </a:r>
            <a:r>
              <a:rPr lang="es-ES" dirty="0" err="1"/>
              <a:t>optical</a:t>
            </a:r>
            <a:r>
              <a:rPr lang="es-ES" dirty="0"/>
              <a:t> </a:t>
            </a:r>
            <a:r>
              <a:rPr lang="es-ES" dirty="0" err="1"/>
              <a:t>technologies</a:t>
            </a:r>
            <a:r>
              <a:rPr lang="es-ES" dirty="0"/>
              <a:t>.</a:t>
            </a:r>
            <a:endParaRPr lang="en-US" dirty="0"/>
          </a:p>
        </p:txBody>
      </p:sp>
    </p:spTree>
    <p:extLst>
      <p:ext uri="{BB962C8B-B14F-4D97-AF65-F5344CB8AC3E}">
        <p14:creationId xmlns:p14="http://schemas.microsoft.com/office/powerpoint/2010/main" xmlns="" val="4201687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209880" y="150480"/>
            <a:ext cx="10971720" cy="465120"/>
          </a:xfrm>
          <a:prstGeom prst="rect">
            <a:avLst/>
          </a:prstGeom>
          <a:noFill/>
          <a:ln>
            <a:noFill/>
          </a:ln>
        </p:spPr>
        <p:txBody>
          <a:bodyPr lIns="0" tIns="0" rIns="0" bIns="0" anchor="ctr"/>
          <a:lstStyle/>
          <a:p>
            <a:pPr>
              <a:lnSpc>
                <a:spcPct val="100000"/>
              </a:lnSpc>
            </a:pPr>
            <a:endParaRPr lang="en-US" sz="1800" b="0" strike="noStrike" spc="-1" dirty="0">
              <a:solidFill>
                <a:srgbClr val="000000"/>
              </a:solidFill>
              <a:uFill>
                <a:solidFill>
                  <a:srgbClr val="FFFFFF"/>
                </a:solidFill>
              </a:uFill>
              <a:latin typeface="Arial"/>
            </a:endParaRPr>
          </a:p>
        </p:txBody>
      </p:sp>
      <p:sp>
        <p:nvSpPr>
          <p:cNvPr id="7" name="TextShape 1"/>
          <p:cNvSpPr txBox="1"/>
          <p:nvPr/>
        </p:nvSpPr>
        <p:spPr>
          <a:xfrm>
            <a:off x="362280" y="302880"/>
            <a:ext cx="10971720" cy="465120"/>
          </a:xfrm>
          <a:prstGeom prst="rect">
            <a:avLst/>
          </a:prstGeom>
          <a:noFill/>
          <a:ln>
            <a:noFill/>
          </a:ln>
        </p:spPr>
        <p:txBody>
          <a:bodyPr lIns="0" tIns="0" rIns="0" bIns="0" anchor="ctr"/>
          <a:lstStyle/>
          <a:p>
            <a:r>
              <a:rPr lang="es-ES" sz="2180" spc="-1" dirty="0" err="1">
                <a:solidFill>
                  <a:srgbClr val="0099CC"/>
                </a:solidFill>
                <a:uFill>
                  <a:solidFill>
                    <a:srgbClr val="FFFFFF"/>
                  </a:solidFill>
                </a:uFill>
                <a:latin typeface="Century Gothic"/>
                <a:ea typeface="MS PGothic"/>
              </a:rPr>
              <a:t>Moore’s</a:t>
            </a:r>
            <a:r>
              <a:rPr lang="es-ES" sz="2180" spc="-1" dirty="0">
                <a:solidFill>
                  <a:srgbClr val="0099CC"/>
                </a:solidFill>
                <a:uFill>
                  <a:solidFill>
                    <a:srgbClr val="FFFFFF"/>
                  </a:solidFill>
                </a:uFill>
                <a:latin typeface="Century Gothic"/>
                <a:ea typeface="MS PGothic"/>
              </a:rPr>
              <a:t> </a:t>
            </a:r>
            <a:r>
              <a:rPr lang="es-ES" sz="2180" spc="-1" dirty="0" err="1">
                <a:solidFill>
                  <a:srgbClr val="0099CC"/>
                </a:solidFill>
                <a:uFill>
                  <a:solidFill>
                    <a:srgbClr val="FFFFFF"/>
                  </a:solidFill>
                </a:uFill>
                <a:latin typeface="Century Gothic"/>
                <a:ea typeface="MS PGothic"/>
              </a:rPr>
              <a:t>Law</a:t>
            </a:r>
            <a:r>
              <a:rPr lang="es-ES" sz="2180" spc="-1" dirty="0">
                <a:solidFill>
                  <a:srgbClr val="0099CC"/>
                </a:solidFill>
                <a:uFill>
                  <a:solidFill>
                    <a:srgbClr val="FFFFFF"/>
                  </a:solidFill>
                </a:uFill>
                <a:latin typeface="Century Gothic"/>
                <a:ea typeface="MS PGothic"/>
              </a:rPr>
              <a:t> (2/3)</a:t>
            </a:r>
            <a:endParaRPr lang="en-US" sz="1800" b="0" strike="noStrike" spc="-1" dirty="0">
              <a:solidFill>
                <a:srgbClr val="000000"/>
              </a:solidFill>
              <a:uFill>
                <a:solidFill>
                  <a:srgbClr val="FFFFFF"/>
                </a:solidFill>
              </a:uFill>
              <a:latin typeface="Arial"/>
            </a:endParaRPr>
          </a:p>
        </p:txBody>
      </p:sp>
      <p:pic>
        <p:nvPicPr>
          <p:cNvPr id="6" name="Picture 2" descr="Transistor-Count-over-tim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2280" y="1100986"/>
            <a:ext cx="6733091" cy="491964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7430430" y="626604"/>
            <a:ext cx="4345258" cy="5493812"/>
          </a:xfrm>
          <a:prstGeom prst="rect">
            <a:avLst/>
          </a:prstGeom>
        </p:spPr>
        <p:txBody>
          <a:bodyPr wrap="square">
            <a:spAutoFit/>
          </a:bodyPr>
          <a:lstStyle/>
          <a:p>
            <a:pPr>
              <a:lnSpc>
                <a:spcPct val="150000"/>
              </a:lnSpc>
            </a:pPr>
            <a:r>
              <a:rPr lang="en-US" i="1" dirty="0">
                <a:solidFill>
                  <a:srgbClr val="000000"/>
                </a:solidFill>
                <a:latin typeface="Helvetica Neue"/>
              </a:rPr>
              <a:t>According to Moore’s Law, there will be an exponential growth with transistor count doubling every two years.</a:t>
            </a:r>
          </a:p>
          <a:p>
            <a:pPr>
              <a:lnSpc>
                <a:spcPct val="150000"/>
              </a:lnSpc>
            </a:pPr>
            <a:endParaRPr lang="es-ES" i="1" dirty="0">
              <a:solidFill>
                <a:srgbClr val="000000"/>
              </a:solidFill>
              <a:latin typeface="Helvetica Neue"/>
            </a:endParaRPr>
          </a:p>
          <a:p>
            <a:pPr>
              <a:lnSpc>
                <a:spcPct val="150000"/>
              </a:lnSpc>
            </a:pPr>
            <a:r>
              <a:rPr lang="es-ES" dirty="0" err="1"/>
              <a:t>Nowadays</a:t>
            </a:r>
            <a:r>
              <a:rPr lang="es-ES" dirty="0"/>
              <a:t>, </a:t>
            </a:r>
            <a:r>
              <a:rPr lang="es-ES" dirty="0" err="1"/>
              <a:t>there</a:t>
            </a:r>
            <a:r>
              <a:rPr lang="es-ES" dirty="0"/>
              <a:t> </a:t>
            </a:r>
            <a:r>
              <a:rPr lang="es-ES" dirty="0" err="1"/>
              <a:t>is</a:t>
            </a:r>
            <a:r>
              <a:rPr lang="es-ES" dirty="0"/>
              <a:t> a </a:t>
            </a:r>
            <a:r>
              <a:rPr lang="es-ES" dirty="0" err="1"/>
              <a:t>serious</a:t>
            </a:r>
            <a:r>
              <a:rPr lang="es-ES" dirty="0"/>
              <a:t> debate </a:t>
            </a:r>
            <a:r>
              <a:rPr lang="es-ES" dirty="0" err="1"/>
              <a:t>on</a:t>
            </a:r>
            <a:r>
              <a:rPr lang="es-ES" dirty="0"/>
              <a:t> </a:t>
            </a:r>
            <a:r>
              <a:rPr lang="es-ES" dirty="0" err="1"/>
              <a:t>validity</a:t>
            </a:r>
            <a:r>
              <a:rPr lang="es-ES" dirty="0"/>
              <a:t> of </a:t>
            </a:r>
            <a:r>
              <a:rPr lang="es-ES" dirty="0" err="1"/>
              <a:t>Moore’s</a:t>
            </a:r>
            <a:r>
              <a:rPr lang="es-ES" dirty="0"/>
              <a:t> </a:t>
            </a:r>
            <a:r>
              <a:rPr lang="es-ES" dirty="0" err="1"/>
              <a:t>Law</a:t>
            </a:r>
            <a:r>
              <a:rPr lang="es-ES" dirty="0"/>
              <a:t> </a:t>
            </a:r>
            <a:r>
              <a:rPr lang="es-ES" dirty="0" err="1"/>
              <a:t>between</a:t>
            </a:r>
            <a:r>
              <a:rPr lang="es-ES" dirty="0"/>
              <a:t> hardware </a:t>
            </a:r>
            <a:r>
              <a:rPr lang="es-ES" dirty="0" err="1"/>
              <a:t>vendors</a:t>
            </a:r>
            <a:r>
              <a:rPr lang="es-ES" dirty="0"/>
              <a:t> and </a:t>
            </a:r>
            <a:r>
              <a:rPr lang="es-ES" dirty="0" err="1"/>
              <a:t>other</a:t>
            </a:r>
            <a:r>
              <a:rPr lang="es-ES" dirty="0"/>
              <a:t> </a:t>
            </a:r>
            <a:r>
              <a:rPr lang="es-ES" dirty="0" err="1"/>
              <a:t>stakeholders</a:t>
            </a:r>
            <a:r>
              <a:rPr lang="es-ES" dirty="0"/>
              <a:t>.</a:t>
            </a:r>
          </a:p>
          <a:p>
            <a:pPr>
              <a:lnSpc>
                <a:spcPct val="150000"/>
              </a:lnSpc>
            </a:pPr>
            <a:endParaRPr lang="es-ES" dirty="0">
              <a:solidFill>
                <a:srgbClr val="000000"/>
              </a:solidFill>
              <a:latin typeface="Helvetica Neue"/>
            </a:endParaRPr>
          </a:p>
          <a:p>
            <a:pPr>
              <a:lnSpc>
                <a:spcPct val="150000"/>
              </a:lnSpc>
            </a:pPr>
            <a:r>
              <a:rPr lang="es-ES" dirty="0" err="1"/>
              <a:t>Doubling</a:t>
            </a:r>
            <a:r>
              <a:rPr lang="es-ES" dirty="0"/>
              <a:t> </a:t>
            </a:r>
            <a:r>
              <a:rPr lang="es-ES" dirty="0" err="1"/>
              <a:t>the</a:t>
            </a:r>
            <a:r>
              <a:rPr lang="es-ES" dirty="0"/>
              <a:t> </a:t>
            </a:r>
            <a:r>
              <a:rPr lang="es-ES" u="sng" dirty="0"/>
              <a:t>transistor </a:t>
            </a:r>
            <a:r>
              <a:rPr lang="es-ES" u="sng" dirty="0" err="1"/>
              <a:t>density</a:t>
            </a:r>
            <a:r>
              <a:rPr lang="es-ES" u="sng" dirty="0"/>
              <a:t> (</a:t>
            </a:r>
            <a:r>
              <a:rPr lang="es-ES" u="sng" dirty="0" err="1"/>
              <a:t>thereby</a:t>
            </a:r>
            <a:r>
              <a:rPr lang="es-ES" u="sng" dirty="0"/>
              <a:t> CPU </a:t>
            </a:r>
            <a:r>
              <a:rPr lang="es-ES" u="sng" dirty="0" err="1"/>
              <a:t>Clock</a:t>
            </a:r>
            <a:r>
              <a:rPr lang="es-ES" u="sng" dirty="0"/>
              <a:t> </a:t>
            </a:r>
            <a:r>
              <a:rPr lang="es-ES" u="sng" dirty="0" err="1"/>
              <a:t>Speed</a:t>
            </a:r>
            <a:r>
              <a:rPr lang="es-ES" u="sng" dirty="0"/>
              <a:t>) </a:t>
            </a:r>
            <a:r>
              <a:rPr lang="es-ES" dirty="0" err="1"/>
              <a:t>each</a:t>
            </a:r>
            <a:r>
              <a:rPr lang="es-ES" dirty="0"/>
              <a:t> </a:t>
            </a:r>
            <a:r>
              <a:rPr lang="es-ES" dirty="0" err="1"/>
              <a:t>two</a:t>
            </a:r>
            <a:r>
              <a:rPr lang="es-ES" dirty="0"/>
              <a:t> </a:t>
            </a:r>
            <a:r>
              <a:rPr lang="es-ES" dirty="0" err="1"/>
              <a:t>years</a:t>
            </a:r>
            <a:r>
              <a:rPr lang="es-ES" dirty="0"/>
              <a:t> </a:t>
            </a:r>
            <a:r>
              <a:rPr lang="es-ES" dirty="0" err="1"/>
              <a:t>is</a:t>
            </a:r>
            <a:r>
              <a:rPr lang="es-ES" dirty="0"/>
              <a:t> </a:t>
            </a:r>
            <a:r>
              <a:rPr lang="es-ES" dirty="0" err="1"/>
              <a:t>getting</a:t>
            </a:r>
            <a:r>
              <a:rPr lang="es-ES" dirty="0"/>
              <a:t> more </a:t>
            </a:r>
            <a:r>
              <a:rPr lang="es-ES" dirty="0" err="1"/>
              <a:t>technically</a:t>
            </a:r>
            <a:r>
              <a:rPr lang="es-ES" dirty="0"/>
              <a:t> </a:t>
            </a:r>
            <a:r>
              <a:rPr lang="es-ES" dirty="0" err="1"/>
              <a:t>complicated</a:t>
            </a:r>
            <a:r>
              <a:rPr lang="es-ES" dirty="0"/>
              <a:t> and </a:t>
            </a:r>
            <a:r>
              <a:rPr lang="es-ES" dirty="0" err="1"/>
              <a:t>costly</a:t>
            </a:r>
            <a:r>
              <a:rPr lang="es-ES" dirty="0"/>
              <a:t>. </a:t>
            </a:r>
          </a:p>
        </p:txBody>
      </p:sp>
      <p:sp>
        <p:nvSpPr>
          <p:cNvPr id="11" name="Rectangle 10"/>
          <p:cNvSpPr/>
          <p:nvPr/>
        </p:nvSpPr>
        <p:spPr>
          <a:xfrm>
            <a:off x="778739" y="6031635"/>
            <a:ext cx="5112297" cy="584775"/>
          </a:xfrm>
          <a:prstGeom prst="rect">
            <a:avLst/>
          </a:prstGeom>
        </p:spPr>
        <p:txBody>
          <a:bodyPr wrap="none">
            <a:spAutoFit/>
          </a:bodyPr>
          <a:lstStyle/>
          <a:p>
            <a:r>
              <a:rPr lang="en-US" sz="1600" dirty="0"/>
              <a:t>Ref: </a:t>
            </a:r>
            <a:r>
              <a:rPr lang="en-US" sz="1600" dirty="0">
                <a:hlinkClick r:id="rId4"/>
              </a:rPr>
              <a:t>https://ourworldindata.org/technological-progress/</a:t>
            </a:r>
            <a:endParaRPr lang="en-US" sz="1600" dirty="0"/>
          </a:p>
          <a:p>
            <a:endParaRPr lang="en-US" sz="1600" dirty="0"/>
          </a:p>
        </p:txBody>
      </p:sp>
      <p:sp>
        <p:nvSpPr>
          <p:cNvPr id="2" name="Rectangle 1"/>
          <p:cNvSpPr/>
          <p:nvPr/>
        </p:nvSpPr>
        <p:spPr>
          <a:xfrm>
            <a:off x="5891036" y="6031635"/>
            <a:ext cx="5518182" cy="646331"/>
          </a:xfrm>
          <a:prstGeom prst="rect">
            <a:avLst/>
          </a:prstGeom>
        </p:spPr>
        <p:txBody>
          <a:bodyPr wrap="square">
            <a:spAutoFit/>
          </a:bodyPr>
          <a:lstStyle/>
          <a:p>
            <a:r>
              <a:rPr lang="en-US" dirty="0">
                <a:solidFill>
                  <a:srgbClr val="000000"/>
                </a:solidFill>
                <a:latin typeface="Helvetica Neue"/>
              </a:rPr>
              <a:t>Note: Logarithmic scale vertical axis chosen to show the linearity of the growth rate. </a:t>
            </a:r>
          </a:p>
        </p:txBody>
      </p:sp>
    </p:spTree>
    <p:extLst>
      <p:ext uri="{BB962C8B-B14F-4D97-AF65-F5344CB8AC3E}">
        <p14:creationId xmlns:p14="http://schemas.microsoft.com/office/powerpoint/2010/main" xmlns="" val="1009200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13898</TotalTime>
  <Words>6792</Words>
  <Application>Microsoft Office PowerPoint</Application>
  <PresentationFormat>Custom</PresentationFormat>
  <Paragraphs>990</Paragraphs>
  <Slides>73</Slides>
  <Notes>64</Notes>
  <HiddenSlides>0</HiddenSlides>
  <MMClips>1</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juanjo</dc:creator>
  <dc:description/>
  <cp:lastModifiedBy>Manoel Gadi</cp:lastModifiedBy>
  <cp:revision>733</cp:revision>
  <cp:lastPrinted>2017-01-27T19:27:22Z</cp:lastPrinted>
  <dcterms:created xsi:type="dcterms:W3CDTF">2017-01-26T14:32:29Z</dcterms:created>
  <dcterms:modified xsi:type="dcterms:W3CDTF">2021-02-26T15:06:56Z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15.0025</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3</vt:i4>
  </property>
</Properties>
</file>